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2" r:id="rId2"/>
    <p:sldId id="258" r:id="rId3"/>
    <p:sldId id="262" r:id="rId4"/>
    <p:sldId id="264" r:id="rId5"/>
    <p:sldId id="261" r:id="rId6"/>
    <p:sldId id="265" r:id="rId7"/>
    <p:sldId id="269" r:id="rId8"/>
    <p:sldId id="270" r:id="rId9"/>
    <p:sldId id="271" r:id="rId10"/>
    <p:sldId id="263" r:id="rId11"/>
    <p:sldId id="259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3636"/>
    <a:srgbClr val="080808"/>
    <a:srgbClr val="F07152"/>
    <a:srgbClr val="2D304B"/>
    <a:srgbClr val="5A8BC8"/>
    <a:srgbClr val="CBD7E7"/>
    <a:srgbClr val="DBE2EE"/>
    <a:srgbClr val="EDF2F7"/>
    <a:srgbClr val="1F3F96"/>
    <a:srgbClr val="BAC5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60"/>
    <p:restoredTop sz="88815"/>
  </p:normalViewPr>
  <p:slideViewPr>
    <p:cSldViewPr snapToGrid="0" showGuides="1">
      <p:cViewPr varScale="1">
        <p:scale>
          <a:sx n="73" d="100"/>
          <a:sy n="73" d="100"/>
        </p:scale>
        <p:origin x="802" y="67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1F3F9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7CA-BE40-9DFE-47DAF2FC9CBA}"/>
              </c:ext>
            </c:extLst>
          </c:dPt>
          <c:dPt>
            <c:idx val="1"/>
            <c:bubble3D val="0"/>
            <c:spPr>
              <a:solidFill>
                <a:srgbClr val="BAC5D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7CA-BE40-9DFE-47DAF2FC9CBA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353-E942-84D0-A0D68C43859E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353-E942-84D0-A0D68C43859E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CA-BE40-9DFE-47DAF2FC9C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1F3F9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7CA-BE40-9DFE-47DAF2FC9CBA}"/>
              </c:ext>
            </c:extLst>
          </c:dPt>
          <c:dPt>
            <c:idx val="1"/>
            <c:bubble3D val="0"/>
            <c:spPr>
              <a:solidFill>
                <a:srgbClr val="BAC5D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7CA-BE40-9DFE-47DAF2FC9CBA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353-E942-84D0-A0D68C43859E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353-E942-84D0-A0D68C43859E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97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CA-BE40-9DFE-47DAF2FC9C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1F3F9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7CA-BE40-9DFE-47DAF2FC9CBA}"/>
              </c:ext>
            </c:extLst>
          </c:dPt>
          <c:dPt>
            <c:idx val="1"/>
            <c:bubble3D val="0"/>
            <c:spPr>
              <a:solidFill>
                <a:srgbClr val="BAC5D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7CA-BE40-9DFE-47DAF2FC9CBA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AF6-3E42-910F-91D202D4D9CD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AF6-3E42-910F-91D202D4D9CD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44</c:v>
                </c:pt>
                <c:pt idx="1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CA-BE40-9DFE-47DAF2FC9C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1F3F9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7CA-BE40-9DFE-47DAF2FC9CBA}"/>
              </c:ext>
            </c:extLst>
          </c:dPt>
          <c:dPt>
            <c:idx val="1"/>
            <c:bubble3D val="0"/>
            <c:spPr>
              <a:solidFill>
                <a:srgbClr val="BAC5D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7CA-BE40-9DFE-47DAF2FC9CBA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353-E942-84D0-A0D68C43859E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353-E942-84D0-A0D68C43859E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CA-BE40-9DFE-47DAF2FC9C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AE7AD-77C7-6440-9CD4-4E7A2DE86349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17FA6-ACD2-874B-A72D-FC649924E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607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17FA6-ACD2-874B-A72D-FC649924E33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689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17FA6-ACD2-874B-A72D-FC649924E33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402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One cannot pretend to help protect or save lives and livelihoods, reduce losses and build resilience without a proper consideration of and alignment to the lifestyles and realities of the people it serves.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ffectLst/>
                <a:latin typeface="Arial Rounded MT Bold" panose="020F0704030504030204" pitchFamily="34" charset="77"/>
              </a:rPr>
              <a:t>AA interventions design must pay attention to the generation of new information, experiences and learning for and with communities, in ways that motivate and value their participation. </a:t>
            </a:r>
            <a:endParaRPr lang="en-US" sz="2000" dirty="0">
              <a:solidFill>
                <a:schemeClr val="bg1"/>
              </a:solidFill>
              <a:effectLst/>
              <a:latin typeface="Arial Rounded MT Bold" panose="020F0704030504030204" pitchFamily="34" charset="77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17FA6-ACD2-874B-A72D-FC649924E33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346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17FA6-ACD2-874B-A72D-FC649924E33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802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17FA6-ACD2-874B-A72D-FC649924E33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231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BE844-D934-599B-9D15-8B89319E11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CA73EF-1E26-88B0-B497-D01ABBDECD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4E209-E4CA-D1B1-DFBA-C7D4A5FB5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C0943-A6CC-8F45-B754-EC882DB0C7D6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82043-1895-D702-488A-75317E7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4994C-ECF7-4B68-9641-E1E2037A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E4F8A-530E-3942-B890-00B6246C7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989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5F754-B00D-35FB-86ED-1F3FDF975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F72499-35DB-3761-1FA8-D3199F40D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29CD59-3800-B830-9942-0A8B7634C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C0943-A6CC-8F45-B754-EC882DB0C7D6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9F067-4E03-D4C7-4924-126D5FA36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23349-D5BC-7314-202A-7E3DCDB40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E4F8A-530E-3942-B890-00B6246C7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05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A406A2-277A-2C0C-9953-20D39D0016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3C9D2F-D313-7854-A17C-02DFC0206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BD456-F206-D4E7-9E48-91841AD5F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C0943-A6CC-8F45-B754-EC882DB0C7D6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01A41-7CAB-F568-309B-FBA0BF8EA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E88F1-974C-195B-7C55-F3F0F2383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E4F8A-530E-3942-B890-00B6246C7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085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336BF-81D1-4B26-63A4-896FDA0AD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F1C39-61EE-CF0A-D735-0DE939B4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14150-C483-1DE3-DC82-C97D53B81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C0943-A6CC-8F45-B754-EC882DB0C7D6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3FBE4-0366-12BE-6DCC-483E45858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0BA14-232F-328D-6631-687A6A1FE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E4F8A-530E-3942-B890-00B6246C7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471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FF754-75F7-2035-FB0C-52B2E797A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AE2376-429C-7931-9FA7-76D67790D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33F65-B2C4-97C1-C6AF-47BB1FF37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C0943-A6CC-8F45-B754-EC882DB0C7D6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BA560-5156-B647-8187-BEC79C7D9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34A40-F4B7-F24E-BE32-408E46B0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E4F8A-530E-3942-B890-00B6246C7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84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55B2E-5522-6319-DF22-356804D2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248C8-FF79-1969-D9A6-37B0AD0348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79AD40-49CD-A25F-052B-DF9F85D7E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F7EE14-E353-7D0A-A6C4-46C6B6675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C0943-A6CC-8F45-B754-EC882DB0C7D6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1A30A8-BE43-22DD-1DF4-211EE7DE9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D01191-BD4A-6607-E69A-8271238A1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E4F8A-530E-3942-B890-00B6246C7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42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B122C-C7B7-916E-28DE-5060302E4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066A4D-87FC-CBB0-EA0E-1404160FE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8932F-02C2-D6CD-3A5D-66BAD44AE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6A1CFF-300A-CCB9-3298-866009981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6AB203-657C-F24F-F8AC-E30B0EE65B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68CD29-D5E7-F2D8-7592-EDA3786E1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C0943-A6CC-8F45-B754-EC882DB0C7D6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754FDD-917A-2FCB-50ED-73ECD349F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23CFB3-F68E-544E-C39E-E682E4AE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E4F8A-530E-3942-B890-00B6246C7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907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2CA72-5DAF-E27E-005A-4DA509AB0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DE6205-1B0C-6DE4-F806-9494D11E2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C0943-A6CC-8F45-B754-EC882DB0C7D6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302FF8-23E4-5B34-6B5F-9A3A4BDA9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C7A62A-0A7F-AFBD-56E6-D772C715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E4F8A-530E-3942-B890-00B6246C7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658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520229-7B26-D323-4F7C-201FC98FD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C0943-A6CC-8F45-B754-EC882DB0C7D6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F984B9-3B2D-2DD5-BFA5-0A5917BAA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76143-BC32-199F-406A-6DF32508B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E4F8A-530E-3942-B890-00B6246C7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47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A297E-2BF2-318B-AA2C-6148A8097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F14C4-0379-6A99-0433-D0F8777B0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0DF1A7-67E0-2EE4-CA3B-8A21AFFC5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44960B-259E-49B8-C4C8-1D9FCA7F9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C0943-A6CC-8F45-B754-EC882DB0C7D6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41FAD-2403-C776-2C31-A21A598C0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2B3EF-BDFB-2418-3726-9F7312407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E4F8A-530E-3942-B890-00B6246C7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591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CD5BB-B9D0-9907-E0D9-1F98D865D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30A76B-F892-6565-9AEC-D9741A8C1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8B03E2-0E55-5DBF-FFE3-346EA32E2B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6DBCD1-9F41-F861-9184-030F5209D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C0943-A6CC-8F45-B754-EC882DB0C7D6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5740EB-DC30-F968-3186-FD614222A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642346-9115-1D89-1446-C9BC67448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E4F8A-530E-3942-B890-00B6246C7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903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15A2F5-04F7-83F0-0D00-D92E6B27E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407F2-B17A-989D-981E-851CEDD59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3A0D5-B97A-F54E-A5B0-5D9C10ECA1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C0943-A6CC-8F45-B754-EC882DB0C7D6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214353-0313-42B4-54F2-6C36019D89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31B9B-AA6C-BE2C-E3E1-A594914B8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E4F8A-530E-3942-B890-00B6246C7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58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3.png"/><Relationship Id="rId7" Type="http://schemas.openxmlformats.org/officeDocument/2006/relationships/chart" Target="../charts/chart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C7B80EB-3252-9A98-05D3-509CC1E93BEF}"/>
              </a:ext>
            </a:extLst>
          </p:cNvPr>
          <p:cNvGrpSpPr/>
          <p:nvPr/>
        </p:nvGrpSpPr>
        <p:grpSpPr>
          <a:xfrm flipH="1">
            <a:off x="0" y="1"/>
            <a:ext cx="12191999" cy="6857999"/>
            <a:chOff x="0" y="1"/>
            <a:chExt cx="12191999" cy="685799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73EE866-6964-D346-6619-A31D70DBDC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52" b="538"/>
            <a:stretch/>
          </p:blipFill>
          <p:spPr>
            <a:xfrm>
              <a:off x="0" y="1"/>
              <a:ext cx="10368937" cy="685799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5E35C8B-4449-1ECA-9278-11E2AE6081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2418" t="252" b="538"/>
            <a:stretch/>
          </p:blipFill>
          <p:spPr>
            <a:xfrm flipH="1">
              <a:off x="10368936" y="1"/>
              <a:ext cx="1823063" cy="6857999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A2D7CD2-6C79-8542-9F27-B4869A84D563}"/>
              </a:ext>
            </a:extLst>
          </p:cNvPr>
          <p:cNvSpPr txBox="1"/>
          <p:nvPr/>
        </p:nvSpPr>
        <p:spPr>
          <a:xfrm>
            <a:off x="530443" y="485491"/>
            <a:ext cx="94216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Building Inclusive Early Warning Systems: </a:t>
            </a:r>
          </a:p>
          <a:p>
            <a:r>
              <a:rPr lang="en-US" sz="32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A Community-Centered Approach in Sudan</a:t>
            </a:r>
            <a:endParaRPr lang="en-US" sz="3200" b="1" dirty="0">
              <a:solidFill>
                <a:srgbClr val="2D304B"/>
              </a:solidFill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461F41-8953-E669-ACA8-C9C133F89076}"/>
              </a:ext>
            </a:extLst>
          </p:cNvPr>
          <p:cNvSpPr txBox="1"/>
          <p:nvPr/>
        </p:nvSpPr>
        <p:spPr>
          <a:xfrm>
            <a:off x="530443" y="1548924"/>
            <a:ext cx="58916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venir Book" panose="02000503020000020003" pitchFamily="2" charset="0"/>
                <a:cs typeface="Arial" panose="020B0604020202020204" pitchFamily="34" charset="0"/>
              </a:rPr>
              <a:t>Maysoon</a:t>
            </a:r>
            <a:r>
              <a:rPr lang="en-US" sz="2000" dirty="0">
                <a:latin typeface="Avenir Book" panose="02000503020000020003" pitchFamily="2" charset="0"/>
                <a:cs typeface="Arial" panose="020B0604020202020204" pitchFamily="34" charset="0"/>
              </a:rPr>
              <a:t> Badi</a:t>
            </a:r>
          </a:p>
          <a:p>
            <a:r>
              <a:rPr lang="en-US" sz="1600" b="1" dirty="0">
                <a:latin typeface="Avenir Book" panose="02000503020000020003" pitchFamily="2" charset="0"/>
                <a:cs typeface="Arial" panose="020B0604020202020204" pitchFamily="34" charset="0"/>
              </a:rPr>
              <a:t>Sudan Urban Development Think Tank</a:t>
            </a:r>
          </a:p>
        </p:txBody>
      </p:sp>
    </p:spTree>
    <p:extLst>
      <p:ext uri="{BB962C8B-B14F-4D97-AF65-F5344CB8AC3E}">
        <p14:creationId xmlns:p14="http://schemas.microsoft.com/office/powerpoint/2010/main" val="1292326982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7FB856-CCFD-42B1-9D09-F381588C4C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r="1320" b="51925"/>
          <a:stretch/>
        </p:blipFill>
        <p:spPr>
          <a:xfrm>
            <a:off x="-57666" y="1"/>
            <a:ext cx="12249665" cy="68579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0B86586-CE33-CF7D-3468-F8C023AC36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4058" y="5496522"/>
            <a:ext cx="2158413" cy="11850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C1B410A-4F2B-81CB-4717-16D4A4AB1DC0}"/>
              </a:ext>
            </a:extLst>
          </p:cNvPr>
          <p:cNvSpPr txBox="1"/>
          <p:nvPr/>
        </p:nvSpPr>
        <p:spPr>
          <a:xfrm>
            <a:off x="3813839" y="6255993"/>
            <a:ext cx="83977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30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Sudan Emergency Forecast and Early Warning Service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F15DB8-B4F1-0F5F-D740-C8DC0647D50E}"/>
              </a:ext>
            </a:extLst>
          </p:cNvPr>
          <p:cNvSpPr txBox="1"/>
          <p:nvPr/>
        </p:nvSpPr>
        <p:spPr>
          <a:xfrm>
            <a:off x="3813839" y="132766"/>
            <a:ext cx="809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effectLst/>
                <a:latin typeface="TheMixTrial"/>
              </a:rPr>
              <a:t>Is information Enough?</a:t>
            </a:r>
            <a:endParaRPr lang="en-US" sz="600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7478970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799EBAE-8FF4-65E4-9989-CB4629D8BA37}"/>
              </a:ext>
            </a:extLst>
          </p:cNvPr>
          <p:cNvGrpSpPr/>
          <p:nvPr/>
        </p:nvGrpSpPr>
        <p:grpSpPr>
          <a:xfrm>
            <a:off x="160335" y="126450"/>
            <a:ext cx="4815111" cy="6811654"/>
            <a:chOff x="160335" y="126450"/>
            <a:chExt cx="4815111" cy="6811654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EF39093-2C00-BD54-E416-09D4D59B67A5}"/>
                </a:ext>
              </a:extLst>
            </p:cNvPr>
            <p:cNvGrpSpPr/>
            <p:nvPr/>
          </p:nvGrpSpPr>
          <p:grpSpPr>
            <a:xfrm>
              <a:off x="160335" y="126450"/>
              <a:ext cx="4683128" cy="6767231"/>
              <a:chOff x="160335" y="126450"/>
              <a:chExt cx="4683128" cy="6767231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25FEB0A3-5644-B0E1-A353-A9EB0C953B3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5203" t="1436" b="51510"/>
              <a:stretch/>
            </p:blipFill>
            <p:spPr>
              <a:xfrm>
                <a:off x="368052" y="126450"/>
                <a:ext cx="4452289" cy="3368390"/>
              </a:xfrm>
              <a:prstGeom prst="rect">
                <a:avLst/>
              </a:prstGeom>
            </p:spPr>
          </p:pic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74174D7-BB01-8124-E63D-713A021A3A55}"/>
                  </a:ext>
                </a:extLst>
              </p:cNvPr>
              <p:cNvGrpSpPr/>
              <p:nvPr/>
            </p:nvGrpSpPr>
            <p:grpSpPr>
              <a:xfrm>
                <a:off x="160335" y="3467096"/>
                <a:ext cx="4683128" cy="3426585"/>
                <a:chOff x="4857963" y="90276"/>
                <a:chExt cx="4869352" cy="3363512"/>
              </a:xfrm>
            </p:grpSpPr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D90FC7C1-EB2D-DC8B-33D2-C79AD7317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53605" t="53046" b="6218"/>
                <a:stretch/>
              </p:blipFill>
              <p:spPr>
                <a:xfrm>
                  <a:off x="4857963" y="110824"/>
                  <a:ext cx="2393276" cy="3023611"/>
                </a:xfrm>
                <a:prstGeom prst="rect">
                  <a:avLst/>
                </a:prstGeom>
              </p:spPr>
            </p:pic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98D2A843-DA4E-5B2C-202A-61684538DF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5203" t="53046" r="51357" b="4534"/>
                <a:stretch/>
              </p:blipFill>
              <p:spPr>
                <a:xfrm>
                  <a:off x="7426506" y="90276"/>
                  <a:ext cx="2240876" cy="3148612"/>
                </a:xfrm>
                <a:prstGeom prst="rect">
                  <a:avLst/>
                </a:prstGeom>
              </p:spPr>
            </p:pic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10205A5A-71A7-34B9-65E2-16D9A4AC50DA}"/>
                    </a:ext>
                  </a:extLst>
                </p:cNvPr>
                <p:cNvSpPr/>
                <p:nvPr/>
              </p:nvSpPr>
              <p:spPr>
                <a:xfrm>
                  <a:off x="7302229" y="280388"/>
                  <a:ext cx="196197" cy="30236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1C3B5D53-B1DA-FBE9-3BF2-48F3DD93DE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56386" t="93781" b="1097"/>
                <a:stretch/>
              </p:blipFill>
              <p:spPr>
                <a:xfrm>
                  <a:off x="7477496" y="3073645"/>
                  <a:ext cx="2249819" cy="380143"/>
                </a:xfrm>
                <a:prstGeom prst="rect">
                  <a:avLst/>
                </a:prstGeom>
              </p:spPr>
            </p:pic>
          </p:grp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6A50CA9-F875-AC55-A86F-66363A6A7EB9}"/>
                </a:ext>
              </a:extLst>
            </p:cNvPr>
            <p:cNvSpPr txBox="1"/>
            <p:nvPr/>
          </p:nvSpPr>
          <p:spPr>
            <a:xfrm>
              <a:off x="4036062" y="6599550"/>
              <a:ext cx="9393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rgbClr val="363636"/>
                  </a:solidFill>
                  <a:latin typeface="Bradley Hand" pitchFamily="2" charset="77"/>
                  <a:cs typeface="APPLE CHANCERY" panose="03020702040506060504" pitchFamily="66" charset="-79"/>
                </a:rPr>
                <a:t>2024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5D52964-C5A6-03CB-BC02-2DB6C13A3F92}"/>
              </a:ext>
            </a:extLst>
          </p:cNvPr>
          <p:cNvSpPr/>
          <p:nvPr/>
        </p:nvSpPr>
        <p:spPr>
          <a:xfrm>
            <a:off x="2441022" y="126450"/>
            <a:ext cx="198213" cy="351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FF1014B-B61E-5715-865A-AAE4934592DF}"/>
              </a:ext>
            </a:extLst>
          </p:cNvPr>
          <p:cNvSpPr/>
          <p:nvPr/>
        </p:nvSpPr>
        <p:spPr>
          <a:xfrm rot="20744317">
            <a:off x="2869760" y="5650172"/>
            <a:ext cx="1014498" cy="805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en-US" sz="1400" dirty="0">
                <a:solidFill>
                  <a:schemeClr val="tx1"/>
                </a:solidFill>
              </a:rPr>
              <a:t>AHHHH! RUN! RUN for your lives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83CEC11-37CE-A3B8-C3D6-A9C014ACC5D9}"/>
              </a:ext>
            </a:extLst>
          </p:cNvPr>
          <p:cNvSpPr/>
          <p:nvPr/>
        </p:nvSpPr>
        <p:spPr>
          <a:xfrm>
            <a:off x="776328" y="3717434"/>
            <a:ext cx="1633253" cy="995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en-US" sz="1600" dirty="0">
                <a:solidFill>
                  <a:schemeClr val="tx1"/>
                </a:solidFill>
              </a:rPr>
              <a:t>He </a:t>
            </a:r>
            <a:r>
              <a:rPr lang="en-US" b="1" dirty="0" err="1">
                <a:solidFill>
                  <a:schemeClr val="tx1"/>
                </a:solidFill>
              </a:rPr>
              <a:t>ain’t</a:t>
            </a:r>
            <a:r>
              <a:rPr lang="en-US" b="1" dirty="0">
                <a:solidFill>
                  <a:schemeClr val="tx1"/>
                </a:solidFill>
              </a:rPr>
              <a:t> GOD</a:t>
            </a:r>
            <a:r>
              <a:rPr lang="en-US" sz="1600" dirty="0">
                <a:solidFill>
                  <a:schemeClr val="tx1"/>
                </a:solidFill>
              </a:rPr>
              <a:t>, Go away and don’t bother me again!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4C0490B-B08F-1D57-6B6E-AB5D874DE716}"/>
              </a:ext>
            </a:extLst>
          </p:cNvPr>
          <p:cNvSpPr/>
          <p:nvPr/>
        </p:nvSpPr>
        <p:spPr>
          <a:xfrm>
            <a:off x="24434" y="4421873"/>
            <a:ext cx="1162650" cy="906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en-US" sz="1400" dirty="0">
                <a:solidFill>
                  <a:schemeClr val="tx1"/>
                </a:solidFill>
              </a:rPr>
              <a:t>But </a:t>
            </a:r>
            <a:r>
              <a:rPr lang="en-US" sz="1400">
                <a:solidFill>
                  <a:schemeClr val="tx1"/>
                </a:solidFill>
              </a:rPr>
              <a:t>Dad...</a:t>
            </a:r>
            <a:endParaRPr lang="en-US" sz="1400" dirty="0">
              <a:solidFill>
                <a:schemeClr val="tx1"/>
              </a:solidFill>
            </a:endParaRPr>
          </a:p>
          <a:p>
            <a:pPr marL="0" algn="ctr" defTabSz="914400" eaLnBrk="1" latinLnBrk="0" hangingPunct="1"/>
            <a:r>
              <a:rPr lang="en-US" sz="1400" dirty="0">
                <a:solidFill>
                  <a:schemeClr val="tx1"/>
                </a:solidFill>
              </a:rPr>
              <a:t>He is a </a:t>
            </a:r>
            <a:r>
              <a:rPr lang="en-US" sz="1400" b="1" dirty="0">
                <a:solidFill>
                  <a:schemeClr val="tx1"/>
                </a:solidFill>
              </a:rPr>
              <a:t>WEATHER FORECASTER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6DF87D3-77D7-830F-0FB1-23B4DC9FA2E2}"/>
              </a:ext>
            </a:extLst>
          </p:cNvPr>
          <p:cNvSpPr/>
          <p:nvPr/>
        </p:nvSpPr>
        <p:spPr>
          <a:xfrm rot="20106723">
            <a:off x="3316366" y="3368281"/>
            <a:ext cx="1577366" cy="481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en-US" sz="1600" dirty="0">
                <a:solidFill>
                  <a:schemeClr val="tx1"/>
                </a:solidFill>
              </a:rPr>
              <a:t>HUSBAAAAND!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A2E5F4-9514-0072-C6B2-6CB89082ACD5}"/>
              </a:ext>
            </a:extLst>
          </p:cNvPr>
          <p:cNvSpPr/>
          <p:nvPr/>
        </p:nvSpPr>
        <p:spPr>
          <a:xfrm rot="20810330">
            <a:off x="1053381" y="544394"/>
            <a:ext cx="1651747" cy="69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en-US" sz="1400" dirty="0">
                <a:solidFill>
                  <a:schemeClr val="tx1"/>
                </a:solidFill>
              </a:rPr>
              <a:t>DAD! DAD! Hurry up!  </a:t>
            </a:r>
            <a:r>
              <a:rPr lang="en-US" sz="1400" b="1" dirty="0">
                <a:solidFill>
                  <a:schemeClr val="tx1"/>
                </a:solidFill>
              </a:rPr>
              <a:t>FLOODS, FLOODS!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259A0E-7881-7164-6781-10456F509E7A}"/>
              </a:ext>
            </a:extLst>
          </p:cNvPr>
          <p:cNvSpPr/>
          <p:nvPr/>
        </p:nvSpPr>
        <p:spPr>
          <a:xfrm rot="20307271">
            <a:off x="3315872" y="293681"/>
            <a:ext cx="1570837" cy="790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>
              <a:lnSpc>
                <a:spcPct val="95000"/>
              </a:lnSpc>
            </a:pPr>
            <a:r>
              <a:rPr lang="en-US" sz="1400" dirty="0">
                <a:solidFill>
                  <a:schemeClr val="tx1"/>
                </a:solidFill>
              </a:rPr>
              <a:t>DAD, the weather man said a </a:t>
            </a:r>
            <a:r>
              <a:rPr lang="en-US" sz="1400" b="1" dirty="0">
                <a:solidFill>
                  <a:schemeClr val="tx1"/>
                </a:solidFill>
              </a:rPr>
              <a:t>FLOOD IS </a:t>
            </a:r>
            <a:r>
              <a:rPr lang="en-US" sz="1600" b="1" dirty="0">
                <a:solidFill>
                  <a:schemeClr val="tx1"/>
                </a:solidFill>
              </a:rPr>
              <a:t>COMING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8FB8ED-D342-1289-BFE6-29FB23E08506}"/>
              </a:ext>
            </a:extLst>
          </p:cNvPr>
          <p:cNvSpPr/>
          <p:nvPr/>
        </p:nvSpPr>
        <p:spPr>
          <a:xfrm rot="3774313">
            <a:off x="1460670" y="2559530"/>
            <a:ext cx="947250" cy="390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en-US" sz="1400" dirty="0">
                <a:solidFill>
                  <a:schemeClr val="tx1"/>
                </a:solidFill>
              </a:rPr>
              <a:t>Now what!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6A35A9-3FB9-8358-E316-6F5F570CA715}"/>
              </a:ext>
            </a:extLst>
          </p:cNvPr>
          <p:cNvSpPr txBox="1"/>
          <p:nvPr/>
        </p:nvSpPr>
        <p:spPr>
          <a:xfrm>
            <a:off x="5028058" y="460425"/>
            <a:ext cx="26621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Scenario 2 – Sudan</a:t>
            </a:r>
            <a:endParaRPr lang="en-US" sz="24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F04F5B-D189-385D-61FF-4DCDD4E6DC3B}"/>
              </a:ext>
            </a:extLst>
          </p:cNvPr>
          <p:cNvSpPr txBox="1"/>
          <p:nvPr/>
        </p:nvSpPr>
        <p:spPr>
          <a:xfrm>
            <a:off x="4988904" y="2316169"/>
            <a:ext cx="694265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Scenario: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 Despite receiving timely early warnings about an impending flood, the community did not act due to cultural misconceptions and mistrust. This resulted in damages, displacement, and loss of livelihoods.</a:t>
            </a:r>
          </a:p>
          <a:p>
            <a:pPr algn="l"/>
            <a:endParaRPr lang="en-US" sz="24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Key Challenge: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 How can early warning systems be improved to overcome cultural barriers and ensure vulnerable communities trust and act on the information provided?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663D88-6056-2973-6553-4DCB0E030805}"/>
              </a:ext>
            </a:extLst>
          </p:cNvPr>
          <p:cNvSpPr txBox="1"/>
          <p:nvPr/>
        </p:nvSpPr>
        <p:spPr>
          <a:xfrm>
            <a:off x="5028058" y="937267"/>
            <a:ext cx="679589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0" i="0" u="none" strike="noStrike" dirty="0">
                <a:solidFill>
                  <a:srgbClr val="000000"/>
                </a:solidFill>
                <a:effectLst/>
              </a:rPr>
              <a:t>What if early warning does not lead to early action?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3E34512-FB5C-6CEB-B836-CCBE1FAB917B}"/>
              </a:ext>
            </a:extLst>
          </p:cNvPr>
          <p:cNvSpPr txBox="1"/>
          <p:nvPr/>
        </p:nvSpPr>
        <p:spPr>
          <a:xfrm>
            <a:off x="10460234" y="126450"/>
            <a:ext cx="1470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25 minutes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14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9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421621-5571-7D6A-F174-EE30E0FF7F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10" r="9514" b="8217"/>
          <a:stretch/>
        </p:blipFill>
        <p:spPr>
          <a:xfrm>
            <a:off x="148857" y="805841"/>
            <a:ext cx="6182870" cy="47846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430F83-67D6-D5C6-163B-285AB09DCCB9}"/>
              </a:ext>
            </a:extLst>
          </p:cNvPr>
          <p:cNvSpPr txBox="1"/>
          <p:nvPr/>
        </p:nvSpPr>
        <p:spPr>
          <a:xfrm>
            <a:off x="6532763" y="2622307"/>
            <a:ext cx="565923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In conflict-affected areas, people face many challenges that make it hard for them to prepare for climate hazards. Restricted movement and limited resources prevent communities from taking necessary precautions.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B1F763-A843-4C6B-63C3-60D7588889BD}"/>
              </a:ext>
            </a:extLst>
          </p:cNvPr>
          <p:cNvSpPr txBox="1"/>
          <p:nvPr/>
        </p:nvSpPr>
        <p:spPr>
          <a:xfrm>
            <a:off x="6532763" y="805841"/>
            <a:ext cx="26621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Scenario – Sudan</a:t>
            </a:r>
            <a:endParaRPr lang="en-US" sz="24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441C7B-ED84-3838-41CB-EAAEA1EE057C}"/>
              </a:ext>
            </a:extLst>
          </p:cNvPr>
          <p:cNvSpPr txBox="1"/>
          <p:nvPr/>
        </p:nvSpPr>
        <p:spPr>
          <a:xfrm>
            <a:off x="6448684" y="1545089"/>
            <a:ext cx="53524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0" i="0" u="none" strike="noStrike" dirty="0">
                <a:solidFill>
                  <a:srgbClr val="000000"/>
                </a:solidFill>
                <a:effectLst/>
              </a:rPr>
              <a:t>How can we trigger anticipatory action ?</a:t>
            </a:r>
          </a:p>
        </p:txBody>
      </p:sp>
    </p:spTree>
    <p:extLst>
      <p:ext uri="{BB962C8B-B14F-4D97-AF65-F5344CB8AC3E}">
        <p14:creationId xmlns:p14="http://schemas.microsoft.com/office/powerpoint/2010/main" val="2853414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>
            <a:extLst>
              <a:ext uri="{FF2B5EF4-FFF2-40B4-BE49-F238E27FC236}">
                <a16:creationId xmlns:a16="http://schemas.microsoft.com/office/drawing/2014/main" id="{7E1CEEF9-F794-13FD-9188-F208D86398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511"/>
          <a:stretch/>
        </p:blipFill>
        <p:spPr>
          <a:xfrm>
            <a:off x="-65910" y="-1"/>
            <a:ext cx="6161910" cy="69218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A7FDB8C-009A-DD83-1225-198FDB7431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384"/>
          <a:stretch/>
        </p:blipFill>
        <p:spPr>
          <a:xfrm>
            <a:off x="9550326" y="5849934"/>
            <a:ext cx="2501900" cy="785830"/>
          </a:xfrm>
          <a:prstGeom prst="rect">
            <a:avLst/>
          </a:prstGeom>
        </p:spPr>
      </p:pic>
      <p:grpSp>
        <p:nvGrpSpPr>
          <p:cNvPr id="74" name="Group 73">
            <a:extLst>
              <a:ext uri="{FF2B5EF4-FFF2-40B4-BE49-F238E27FC236}">
                <a16:creationId xmlns:a16="http://schemas.microsoft.com/office/drawing/2014/main" id="{92E73487-2513-C0B6-E466-63E60C499F22}"/>
              </a:ext>
            </a:extLst>
          </p:cNvPr>
          <p:cNvGrpSpPr/>
          <p:nvPr/>
        </p:nvGrpSpPr>
        <p:grpSpPr>
          <a:xfrm>
            <a:off x="5036357" y="251306"/>
            <a:ext cx="7079211" cy="1636441"/>
            <a:chOff x="3164540" y="367501"/>
            <a:chExt cx="7079211" cy="1636441"/>
          </a:xfrm>
        </p:grpSpPr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8B79D95A-F041-5AF6-483D-1361AC1553F9}"/>
                </a:ext>
              </a:extLst>
            </p:cNvPr>
            <p:cNvSpPr/>
            <p:nvPr/>
          </p:nvSpPr>
          <p:spPr>
            <a:xfrm>
              <a:off x="4961647" y="846474"/>
              <a:ext cx="5282104" cy="827340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65500">
                  <a:srgbClr val="DCE5EF"/>
                </a:gs>
                <a:gs pos="47000">
                  <a:srgbClr val="EDF2F7"/>
                </a:gs>
                <a:gs pos="100000">
                  <a:srgbClr val="CBD7E7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800" dirty="0">
                  <a:solidFill>
                    <a:srgbClr val="1F3F96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of the population was displaced since 15 April 2023</a:t>
              </a:r>
              <a:endParaRPr lang="en-GB" sz="1800" dirty="0">
                <a:solidFill>
                  <a:srgbClr val="1F3F96"/>
                </a:solidFill>
                <a:latin typeface="Gill Sans" panose="020B0502020104020203" pitchFamily="34" charset="-79"/>
                <a:cs typeface="Gill Sans" panose="020B0502020104020203" pitchFamily="34" charset="-79"/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FC86CBA-A2DC-7C87-67C4-BD3EBEA6B4C6}"/>
                </a:ext>
              </a:extLst>
            </p:cNvPr>
            <p:cNvGrpSpPr/>
            <p:nvPr/>
          </p:nvGrpSpPr>
          <p:grpSpPr>
            <a:xfrm>
              <a:off x="3164540" y="367501"/>
              <a:ext cx="2664071" cy="1636441"/>
              <a:chOff x="8754688" y="2707891"/>
              <a:chExt cx="2664071" cy="1636441"/>
            </a:xfrm>
          </p:grpSpPr>
          <p:graphicFrame>
            <p:nvGraphicFramePr>
              <p:cNvPr id="40" name="Chart 39">
                <a:extLst>
                  <a:ext uri="{FF2B5EF4-FFF2-40B4-BE49-F238E27FC236}">
                    <a16:creationId xmlns:a16="http://schemas.microsoft.com/office/drawing/2014/main" id="{D45143DA-9581-826A-8460-991EAD84271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35108428"/>
                  </p:ext>
                </p:extLst>
              </p:nvPr>
            </p:nvGraphicFramePr>
            <p:xfrm>
              <a:off x="8754688" y="2707891"/>
              <a:ext cx="2664071" cy="163644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4D46C69-F553-BF20-F303-E42CB564E77C}"/>
                  </a:ext>
                </a:extLst>
              </p:cNvPr>
              <p:cNvSpPr txBox="1"/>
              <p:nvPr/>
            </p:nvSpPr>
            <p:spPr>
              <a:xfrm>
                <a:off x="9537916" y="3224605"/>
                <a:ext cx="112233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defTabSz="914400" rtl="1" eaLnBrk="1" latinLnBrk="0" hangingPunct="1"/>
                <a:r>
                  <a:rPr lang="en-US" sz="3200" dirty="0">
                    <a:solidFill>
                      <a:srgbClr val="1F3F96"/>
                    </a:solidFill>
                    <a:latin typeface="Gill Sans" panose="020B0502020104020203" pitchFamily="34" charset="-79"/>
                    <a:cs typeface="Gill Sans" panose="020B0502020104020203" pitchFamily="34" charset="-79"/>
                  </a:rPr>
                  <a:t>20%</a:t>
                </a:r>
                <a:endParaRPr lang="en-GB" sz="3200" dirty="0">
                  <a:solidFill>
                    <a:srgbClr val="1F3F96"/>
                  </a:solidFill>
                  <a:latin typeface="Gill Sans" panose="020B0502020104020203" pitchFamily="34" charset="-79"/>
                  <a:cs typeface="Gill Sans" panose="020B0502020104020203" pitchFamily="34" charset="-79"/>
                </a:endParaRPr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152229D-B859-B66B-7BD9-940DD1C3B0D4}"/>
              </a:ext>
            </a:extLst>
          </p:cNvPr>
          <p:cNvGrpSpPr/>
          <p:nvPr/>
        </p:nvGrpSpPr>
        <p:grpSpPr>
          <a:xfrm>
            <a:off x="5119336" y="3106070"/>
            <a:ext cx="7033302" cy="1636441"/>
            <a:chOff x="3136555" y="3396214"/>
            <a:chExt cx="7033302" cy="1636441"/>
          </a:xfrm>
        </p:grpSpPr>
        <p:sp>
          <p:nvSpPr>
            <p:cNvPr id="72" name="Rounded Rectangle 71">
              <a:extLst>
                <a:ext uri="{FF2B5EF4-FFF2-40B4-BE49-F238E27FC236}">
                  <a16:creationId xmlns:a16="http://schemas.microsoft.com/office/drawing/2014/main" id="{B01680E5-FF05-AFF4-BE3E-B279CEC043E6}"/>
                </a:ext>
              </a:extLst>
            </p:cNvPr>
            <p:cNvSpPr/>
            <p:nvPr/>
          </p:nvSpPr>
          <p:spPr>
            <a:xfrm>
              <a:off x="4887753" y="3882876"/>
              <a:ext cx="5282104" cy="827340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65500">
                  <a:srgbClr val="DCE5EF"/>
                </a:gs>
                <a:gs pos="47000">
                  <a:srgbClr val="EDF2F7"/>
                </a:gs>
                <a:gs pos="100000">
                  <a:srgbClr val="CBD7E7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800" dirty="0">
                  <a:solidFill>
                    <a:srgbClr val="1F3F96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(Nearly all) IDPs were in localities with high levels of acute food insecurity or worse (IPC level 3+). </a:t>
              </a:r>
              <a:endParaRPr lang="en-GB" sz="1800" dirty="0">
                <a:solidFill>
                  <a:srgbClr val="1F3F96"/>
                </a:solidFill>
                <a:latin typeface="Gill Sans" panose="020B0502020104020203" pitchFamily="34" charset="-79"/>
                <a:cs typeface="Gill Sans" panose="020B0502020104020203" pitchFamily="34" charset="-79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63DC3E52-5E8C-E852-CB71-8CBF7EDBBEDC}"/>
                </a:ext>
              </a:extLst>
            </p:cNvPr>
            <p:cNvGrpSpPr/>
            <p:nvPr/>
          </p:nvGrpSpPr>
          <p:grpSpPr>
            <a:xfrm>
              <a:off x="3136555" y="3396214"/>
              <a:ext cx="2664071" cy="1636441"/>
              <a:chOff x="8754688" y="2707891"/>
              <a:chExt cx="2664071" cy="1636441"/>
            </a:xfrm>
          </p:grpSpPr>
          <p:graphicFrame>
            <p:nvGraphicFramePr>
              <p:cNvPr id="43" name="Chart 42">
                <a:extLst>
                  <a:ext uri="{FF2B5EF4-FFF2-40B4-BE49-F238E27FC236}">
                    <a16:creationId xmlns:a16="http://schemas.microsoft.com/office/drawing/2014/main" id="{D49CBD51-9190-EA43-67AF-C2CFA4E8FBF1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670153567"/>
                  </p:ext>
                </p:extLst>
              </p:nvPr>
            </p:nvGraphicFramePr>
            <p:xfrm>
              <a:off x="8754688" y="2707891"/>
              <a:ext cx="2664071" cy="163644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54FADF0-4E8D-87B8-8D39-DC27FCDFC480}"/>
                  </a:ext>
                </a:extLst>
              </p:cNvPr>
              <p:cNvSpPr txBox="1"/>
              <p:nvPr/>
            </p:nvSpPr>
            <p:spPr>
              <a:xfrm>
                <a:off x="9537916" y="3224605"/>
                <a:ext cx="112233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defTabSz="914400" rtl="1" eaLnBrk="1" latinLnBrk="0" hangingPunct="1"/>
                <a:r>
                  <a:rPr lang="en-US" sz="3200" dirty="0">
                    <a:solidFill>
                      <a:srgbClr val="1F3F96"/>
                    </a:solidFill>
                    <a:latin typeface="Gill Sans" panose="020B0502020104020203" pitchFamily="34" charset="-79"/>
                    <a:cs typeface="Gill Sans" panose="020B0502020104020203" pitchFamily="34" charset="-79"/>
                  </a:rPr>
                  <a:t>97%</a:t>
                </a:r>
                <a:endParaRPr lang="en-GB" sz="3200" dirty="0">
                  <a:solidFill>
                    <a:srgbClr val="1F3F96"/>
                  </a:solidFill>
                  <a:latin typeface="Gill Sans" panose="020B0502020104020203" pitchFamily="34" charset="-79"/>
                  <a:cs typeface="Gill Sans" panose="020B0502020104020203" pitchFamily="34" charset="-79"/>
                </a:endParaRP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E561072-A518-C84C-3E73-1D253AC4664E}"/>
              </a:ext>
            </a:extLst>
          </p:cNvPr>
          <p:cNvGrpSpPr/>
          <p:nvPr/>
        </p:nvGrpSpPr>
        <p:grpSpPr>
          <a:xfrm>
            <a:off x="2987256" y="5230549"/>
            <a:ext cx="5624609" cy="1506183"/>
            <a:chOff x="1759899" y="4999471"/>
            <a:chExt cx="5398584" cy="144565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D73CF61-4C75-A627-817F-74CEA78697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326" r="36324" b="55699"/>
            <a:stretch/>
          </p:blipFill>
          <p:spPr>
            <a:xfrm>
              <a:off x="1759899" y="4999471"/>
              <a:ext cx="5398583" cy="1445657"/>
            </a:xfrm>
            <a:prstGeom prst="round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CD59EBD5-B758-E0D2-F53C-FCC841CD44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3042" t="22302" r="12350" b="64289"/>
            <a:stretch/>
          </p:blipFill>
          <p:spPr>
            <a:xfrm>
              <a:off x="6142271" y="5055642"/>
              <a:ext cx="1016212" cy="678098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E0B23A85-E133-9D2F-C2A3-E148DCB57145}"/>
              </a:ext>
            </a:extLst>
          </p:cNvPr>
          <p:cNvGrpSpPr/>
          <p:nvPr/>
        </p:nvGrpSpPr>
        <p:grpSpPr>
          <a:xfrm>
            <a:off x="7275940" y="4553856"/>
            <a:ext cx="2664071" cy="1636441"/>
            <a:chOff x="7184215" y="3448865"/>
            <a:chExt cx="2664071" cy="1636441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791FDA92-7440-827B-657F-1E96C03DC949}"/>
                </a:ext>
              </a:extLst>
            </p:cNvPr>
            <p:cNvSpPr/>
            <p:nvPr/>
          </p:nvSpPr>
          <p:spPr>
            <a:xfrm>
              <a:off x="7903956" y="3639244"/>
              <a:ext cx="1249303" cy="12905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9A88FD2-1877-C81A-F1B4-833626CACC3E}"/>
                </a:ext>
              </a:extLst>
            </p:cNvPr>
            <p:cNvGrpSpPr/>
            <p:nvPr/>
          </p:nvGrpSpPr>
          <p:grpSpPr>
            <a:xfrm>
              <a:off x="7184215" y="3448865"/>
              <a:ext cx="2664071" cy="1636441"/>
              <a:chOff x="8754688" y="2707891"/>
              <a:chExt cx="2664071" cy="1636441"/>
            </a:xfrm>
          </p:grpSpPr>
          <p:graphicFrame>
            <p:nvGraphicFramePr>
              <p:cNvPr id="35" name="Chart 34">
                <a:extLst>
                  <a:ext uri="{FF2B5EF4-FFF2-40B4-BE49-F238E27FC236}">
                    <a16:creationId xmlns:a16="http://schemas.microsoft.com/office/drawing/2014/main" id="{E232A764-A372-9B27-7544-65831E137A7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8141120"/>
                  </p:ext>
                </p:extLst>
              </p:nvPr>
            </p:nvGraphicFramePr>
            <p:xfrm>
              <a:off x="8754688" y="2707891"/>
              <a:ext cx="2664071" cy="163644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40F977A-F9F2-B170-20D5-2B4DB0ECBAC0}"/>
                  </a:ext>
                </a:extLst>
              </p:cNvPr>
              <p:cNvSpPr txBox="1"/>
              <p:nvPr/>
            </p:nvSpPr>
            <p:spPr>
              <a:xfrm>
                <a:off x="9537916" y="3224605"/>
                <a:ext cx="112233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defTabSz="914400" rtl="1" eaLnBrk="1" latinLnBrk="0" hangingPunct="1"/>
                <a:r>
                  <a:rPr lang="en-US" sz="3200" dirty="0">
                    <a:solidFill>
                      <a:srgbClr val="1F3F96"/>
                    </a:solidFill>
                    <a:latin typeface="Gill Sans" panose="020B0502020104020203" pitchFamily="34" charset="-79"/>
                    <a:cs typeface="Gill Sans" panose="020B0502020104020203" pitchFamily="34" charset="-79"/>
                  </a:rPr>
                  <a:t>44%</a:t>
                </a:r>
                <a:endParaRPr lang="en-GB" sz="3200" dirty="0">
                  <a:solidFill>
                    <a:srgbClr val="1F3F96"/>
                  </a:solidFill>
                  <a:latin typeface="Gill Sans" panose="020B0502020104020203" pitchFamily="34" charset="-79"/>
                  <a:cs typeface="Gill Sans" panose="020B0502020104020203" pitchFamily="34" charset="-79"/>
                </a:endParaRPr>
              </a:p>
            </p:txBody>
          </p:sp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08A30EA1-F576-781D-E6DF-EE10AF0D5EC2}"/>
              </a:ext>
            </a:extLst>
          </p:cNvPr>
          <p:cNvSpPr txBox="1"/>
          <p:nvPr/>
        </p:nvSpPr>
        <p:spPr>
          <a:xfrm>
            <a:off x="9059061" y="59066"/>
            <a:ext cx="305650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b="1" dirty="0">
                <a:solidFill>
                  <a:srgbClr val="1F3F96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Sudan Overview</a:t>
            </a:r>
          </a:p>
          <a:p>
            <a:pPr algn="r"/>
            <a:r>
              <a:rPr lang="en-US" sz="1400" dirty="0">
                <a:solidFill>
                  <a:srgbClr val="1F3F96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10 September 2024</a:t>
            </a:r>
            <a:endParaRPr lang="en-GB" sz="1400" dirty="0">
              <a:solidFill>
                <a:srgbClr val="1F3F96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05B7EBD-25FA-16B3-9AEF-6FD063D0FBEC}"/>
              </a:ext>
            </a:extLst>
          </p:cNvPr>
          <p:cNvSpPr txBox="1"/>
          <p:nvPr/>
        </p:nvSpPr>
        <p:spPr>
          <a:xfrm>
            <a:off x="9550325" y="4749867"/>
            <a:ext cx="25019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F3F96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already displaced due to conflict prior to the onset of floods.</a:t>
            </a:r>
            <a:endParaRPr lang="en-GB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2BD913D-165B-47AD-ADDF-FC0810023368}"/>
              </a:ext>
            </a:extLst>
          </p:cNvPr>
          <p:cNvGrpSpPr/>
          <p:nvPr/>
        </p:nvGrpSpPr>
        <p:grpSpPr>
          <a:xfrm>
            <a:off x="5068099" y="1682847"/>
            <a:ext cx="7047469" cy="1636441"/>
            <a:chOff x="3196282" y="1878715"/>
            <a:chExt cx="7047469" cy="1636441"/>
          </a:xfrm>
        </p:grpSpPr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69C34217-8C30-556E-80C5-AEB1028827A4}"/>
                </a:ext>
              </a:extLst>
            </p:cNvPr>
            <p:cNvSpPr/>
            <p:nvPr/>
          </p:nvSpPr>
          <p:spPr>
            <a:xfrm>
              <a:off x="4961647" y="2383804"/>
              <a:ext cx="5282104" cy="827340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65500">
                  <a:srgbClr val="DCE5EF"/>
                </a:gs>
                <a:gs pos="47000">
                  <a:srgbClr val="EDF2F7"/>
                </a:gs>
                <a:gs pos="100000">
                  <a:srgbClr val="CBD7E7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800" dirty="0">
                  <a:solidFill>
                    <a:srgbClr val="1F3F96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of IDP households could reportedly not afford food</a:t>
              </a:r>
              <a:endParaRPr lang="en-GB" sz="1800" dirty="0">
                <a:solidFill>
                  <a:srgbClr val="1F3F96"/>
                </a:solidFill>
                <a:latin typeface="Gill Sans" panose="020B0502020104020203" pitchFamily="34" charset="-79"/>
                <a:cs typeface="Gill Sans" panose="020B0502020104020203" pitchFamily="34" charset="-79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E625E8B-BB39-6C13-1F18-AD0F558F12A3}"/>
                </a:ext>
              </a:extLst>
            </p:cNvPr>
            <p:cNvGrpSpPr/>
            <p:nvPr/>
          </p:nvGrpSpPr>
          <p:grpSpPr>
            <a:xfrm>
              <a:off x="3196282" y="1878715"/>
              <a:ext cx="2664071" cy="1636441"/>
              <a:chOff x="8754688" y="2707891"/>
              <a:chExt cx="2664071" cy="1636441"/>
            </a:xfrm>
          </p:grpSpPr>
          <p:graphicFrame>
            <p:nvGraphicFramePr>
              <p:cNvPr id="46" name="Chart 45">
                <a:extLst>
                  <a:ext uri="{FF2B5EF4-FFF2-40B4-BE49-F238E27FC236}">
                    <a16:creationId xmlns:a16="http://schemas.microsoft.com/office/drawing/2014/main" id="{E6519993-1443-DBEE-EAAA-2285AEFB761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023625203"/>
                  </p:ext>
                </p:extLst>
              </p:nvPr>
            </p:nvGraphicFramePr>
            <p:xfrm>
              <a:off x="8754688" y="2707891"/>
              <a:ext cx="2664071" cy="163644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60915BE-F1CE-D776-E838-068253AF0435}"/>
                  </a:ext>
                </a:extLst>
              </p:cNvPr>
              <p:cNvSpPr txBox="1"/>
              <p:nvPr/>
            </p:nvSpPr>
            <p:spPr>
              <a:xfrm>
                <a:off x="9537916" y="3224605"/>
                <a:ext cx="112233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defTabSz="914400" rtl="1" eaLnBrk="1" latinLnBrk="0" hangingPunct="1"/>
                <a:r>
                  <a:rPr lang="en-US" sz="3200" dirty="0">
                    <a:solidFill>
                      <a:srgbClr val="1F3F96"/>
                    </a:solidFill>
                    <a:latin typeface="Gill Sans" panose="020B0502020104020203" pitchFamily="34" charset="-79"/>
                    <a:cs typeface="Gill Sans" panose="020B0502020104020203" pitchFamily="34" charset="-79"/>
                  </a:rPr>
                  <a:t>90%</a:t>
                </a:r>
                <a:endParaRPr lang="en-GB" sz="3200" dirty="0">
                  <a:solidFill>
                    <a:srgbClr val="1F3F96"/>
                  </a:solidFill>
                  <a:latin typeface="Gill Sans" panose="020B0502020104020203" pitchFamily="34" charset="-79"/>
                  <a:cs typeface="Gill Sans" panose="020B0502020104020203" pitchFamily="34" charset="-79"/>
                </a:endParaRPr>
              </a:p>
            </p:txBody>
          </p:sp>
        </p:grp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A5DC435D-C23F-69BC-F182-093058EA5EA3}"/>
              </a:ext>
            </a:extLst>
          </p:cNvPr>
          <p:cNvSpPr txBox="1"/>
          <p:nvPr/>
        </p:nvSpPr>
        <p:spPr>
          <a:xfrm>
            <a:off x="4342525" y="4697750"/>
            <a:ext cx="365315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Flood-Induce</a:t>
            </a:r>
            <a:r>
              <a:rPr lang="en-US" b="1" dirty="0">
                <a:solidFill>
                  <a:srgbClr val="1F3F96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 Displacement</a:t>
            </a:r>
          </a:p>
          <a:p>
            <a:pPr algn="r"/>
            <a:r>
              <a:rPr lang="en-US" sz="1100" dirty="0">
                <a:solidFill>
                  <a:srgbClr val="1F3F96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01 June-20 September 2024</a:t>
            </a:r>
            <a:endParaRPr lang="en-GB" sz="1100" dirty="0">
              <a:solidFill>
                <a:srgbClr val="1F3F96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6E162CE-4517-06B7-A0BA-6DAA6D14C9AD}"/>
              </a:ext>
            </a:extLst>
          </p:cNvPr>
          <p:cNvGrpSpPr/>
          <p:nvPr/>
        </p:nvGrpSpPr>
        <p:grpSpPr>
          <a:xfrm>
            <a:off x="81207" y="200236"/>
            <a:ext cx="2581862" cy="2098179"/>
            <a:chOff x="81207" y="200236"/>
            <a:chExt cx="2879302" cy="2339897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E72A2AD8-753D-7F2F-B1DD-CF011F77CA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4664" t="64190" r="4491" b="20887"/>
            <a:stretch/>
          </p:blipFill>
          <p:spPr>
            <a:xfrm>
              <a:off x="81207" y="1630381"/>
              <a:ext cx="2877586" cy="909752"/>
            </a:xfrm>
            <a:prstGeom prst="roundRect">
              <a:avLst/>
            </a:prstGeom>
          </p:spPr>
        </p:pic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426FCC1A-FC09-575E-95E0-FD615197DA1C}"/>
                </a:ext>
              </a:extLst>
            </p:cNvPr>
            <p:cNvGrpSpPr/>
            <p:nvPr/>
          </p:nvGrpSpPr>
          <p:grpSpPr>
            <a:xfrm>
              <a:off x="82924" y="200236"/>
              <a:ext cx="2877585" cy="1368308"/>
              <a:chOff x="139176" y="200236"/>
              <a:chExt cx="2877585" cy="1368308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BD50B89C-29BC-F4CC-8C09-981B2467D36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4664" t="2246" r="4491" b="75309"/>
              <a:stretch/>
            </p:blipFill>
            <p:spPr>
              <a:xfrm>
                <a:off x="139176" y="200236"/>
                <a:ext cx="2877585" cy="1368308"/>
              </a:xfrm>
              <a:prstGeom prst="roundRect">
                <a:avLst/>
              </a:prstGeom>
            </p:spPr>
          </p:pic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CFB1F0EF-A358-F58B-AD3B-25210882421F}"/>
                  </a:ext>
                </a:extLst>
              </p:cNvPr>
              <p:cNvSpPr/>
              <p:nvPr/>
            </p:nvSpPr>
            <p:spPr>
              <a:xfrm>
                <a:off x="871538" y="1167051"/>
                <a:ext cx="1928812" cy="401492"/>
              </a:xfrm>
              <a:prstGeom prst="rect">
                <a:avLst/>
              </a:prstGeom>
              <a:solidFill>
                <a:srgbClr val="5A8BC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9375817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92">
            <a:extLst>
              <a:ext uri="{FF2B5EF4-FFF2-40B4-BE49-F238E27FC236}">
                <a16:creationId xmlns:a16="http://schemas.microsoft.com/office/drawing/2014/main" id="{AD0DDF06-60F9-C3FC-8F6C-674DAE144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32068"/>
            <a:ext cx="12192000" cy="6025932"/>
          </a:xfrm>
          <a:prstGeom prst="rect">
            <a:avLst/>
          </a:prstGeom>
        </p:spPr>
      </p:pic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3BA5DD9C-F99E-FCEA-DF5B-3A67D3E26BDA}"/>
              </a:ext>
            </a:extLst>
          </p:cNvPr>
          <p:cNvSpPr/>
          <p:nvPr/>
        </p:nvSpPr>
        <p:spPr>
          <a:xfrm>
            <a:off x="4682434" y="1264124"/>
            <a:ext cx="7224406" cy="540912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8000">
                <a:schemeClr val="bg1">
                  <a:alpha val="60000"/>
                </a:schemeClr>
              </a:gs>
              <a:gs pos="52000">
                <a:srgbClr val="F6F9FB">
                  <a:alpha val="16000"/>
                </a:srgbClr>
              </a:gs>
              <a:gs pos="33000">
                <a:srgbClr val="EDF2F7">
                  <a:alpha val="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l" defTabSz="914400" rtl="0" eaLnBrk="1" latinLnBrk="0" hangingPunct="1"/>
            <a:endParaRPr lang="en-GB" sz="1800" dirty="0">
              <a:solidFill>
                <a:srgbClr val="1F3F96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E715FAA-F60D-D134-5964-CC4612F0CB2C}"/>
              </a:ext>
            </a:extLst>
          </p:cNvPr>
          <p:cNvSpPr/>
          <p:nvPr/>
        </p:nvSpPr>
        <p:spPr>
          <a:xfrm>
            <a:off x="1231675" y="5921466"/>
            <a:ext cx="1407259" cy="147339"/>
          </a:xfrm>
          <a:prstGeom prst="ellipse">
            <a:avLst/>
          </a:prstGeom>
          <a:gradFill flip="none" rotWithShape="1">
            <a:gsLst>
              <a:gs pos="7000">
                <a:srgbClr val="F1D1AD">
                  <a:alpha val="34000"/>
                </a:srgb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626C2AA-E418-DE15-E8BA-51C53DD755C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635877" y="1285942"/>
            <a:ext cx="1194887" cy="112020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ED24F0A-190C-130E-BBDC-2628D88920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1250" y="1264124"/>
            <a:ext cx="1132143" cy="136637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C9EDC36-18BD-08AB-248F-905CC8CF52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0638" y="4860340"/>
            <a:ext cx="4029726" cy="2216349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3F16DBDA-E722-0D80-7578-F71843015585}"/>
              </a:ext>
            </a:extLst>
          </p:cNvPr>
          <p:cNvSpPr txBox="1"/>
          <p:nvPr/>
        </p:nvSpPr>
        <p:spPr>
          <a:xfrm>
            <a:off x="5367181" y="1778161"/>
            <a:ext cx="17425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dirty="0">
              <a:latin typeface="DIN Alternate" panose="020B0500000000000000" pitchFamily="34" charset="77"/>
              <a:cs typeface="Gill Sans" panose="020B0502020104020203" pitchFamily="34" charset="-79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162F235-2934-864D-3707-B6C50E15FC25}"/>
              </a:ext>
            </a:extLst>
          </p:cNvPr>
          <p:cNvSpPr txBox="1"/>
          <p:nvPr/>
        </p:nvSpPr>
        <p:spPr>
          <a:xfrm>
            <a:off x="4530931" y="1533420"/>
            <a:ext cx="2844978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Forecasters</a:t>
            </a:r>
          </a:p>
          <a:p>
            <a:pPr algn="r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Knowledge Partner</a:t>
            </a:r>
          </a:p>
          <a:p>
            <a:pPr algn="r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Partner</a:t>
            </a:r>
          </a:p>
          <a:p>
            <a:pPr algn="r"/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Sponsor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68AA19E6-B3A0-9DBB-F53A-DD85C7C9B618}"/>
              </a:ext>
            </a:extLst>
          </p:cNvPr>
          <p:cNvGrpSpPr/>
          <p:nvPr/>
        </p:nvGrpSpPr>
        <p:grpSpPr>
          <a:xfrm>
            <a:off x="8463083" y="5647356"/>
            <a:ext cx="3677549" cy="1032955"/>
            <a:chOff x="8493609" y="4910740"/>
            <a:chExt cx="3677549" cy="1032955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CAD2C8C4-D1B9-42AA-9140-3D09C5C91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93609" y="5304514"/>
              <a:ext cx="1336129" cy="445377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9DA878A6-7F06-1D83-F034-53C04A935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726498" y="4910740"/>
              <a:ext cx="2444660" cy="1032955"/>
            </a:xfrm>
            <a:prstGeom prst="rect">
              <a:avLst/>
            </a:prstGeom>
          </p:spPr>
        </p:pic>
      </p:grpSp>
      <p:pic>
        <p:nvPicPr>
          <p:cNvPr id="65" name="Picture 64">
            <a:extLst>
              <a:ext uri="{FF2B5EF4-FFF2-40B4-BE49-F238E27FC236}">
                <a16:creationId xmlns:a16="http://schemas.microsoft.com/office/drawing/2014/main" id="{24CBA66C-141A-1A9A-360C-7EB12FE36C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48135" y="2777133"/>
            <a:ext cx="2165258" cy="709921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E7FF40AB-C496-529C-2133-76D436DDE8FB}"/>
              </a:ext>
            </a:extLst>
          </p:cNvPr>
          <p:cNvSpPr txBox="1"/>
          <p:nvPr/>
        </p:nvSpPr>
        <p:spPr>
          <a:xfrm>
            <a:off x="3642909" y="422276"/>
            <a:ext cx="83977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30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Sudan Emergency Forecast and Early Warning Service 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17C63F2B-4A5A-7F2A-C8BE-95A2680D0E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3127" y="125358"/>
            <a:ext cx="2158413" cy="1185011"/>
          </a:xfrm>
          <a:prstGeom prst="rect">
            <a:avLst/>
          </a:prstGeom>
        </p:spPr>
      </p:pic>
      <p:grpSp>
        <p:nvGrpSpPr>
          <p:cNvPr id="100" name="Group 99">
            <a:extLst>
              <a:ext uri="{FF2B5EF4-FFF2-40B4-BE49-F238E27FC236}">
                <a16:creationId xmlns:a16="http://schemas.microsoft.com/office/drawing/2014/main" id="{034F75B6-7F53-5834-C600-80B1A0FF1541}"/>
              </a:ext>
            </a:extLst>
          </p:cNvPr>
          <p:cNvGrpSpPr/>
          <p:nvPr/>
        </p:nvGrpSpPr>
        <p:grpSpPr>
          <a:xfrm>
            <a:off x="7516225" y="3747064"/>
            <a:ext cx="2533211" cy="907011"/>
            <a:chOff x="1997337" y="9197055"/>
            <a:chExt cx="1615678" cy="549535"/>
          </a:xfrm>
        </p:grpSpPr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A5D1B774-9B3D-23CA-B24E-C8693DA17F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32400"/>
            <a:stretch/>
          </p:blipFill>
          <p:spPr>
            <a:xfrm>
              <a:off x="1997337" y="9197055"/>
              <a:ext cx="729345" cy="549535"/>
            </a:xfrm>
            <a:prstGeom prst="rect">
              <a:avLst/>
            </a:prstGeom>
          </p:spPr>
        </p:pic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C8DE4618-67A8-DC15-844F-200C3BC5AB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66713"/>
            <a:stretch/>
          </p:blipFill>
          <p:spPr>
            <a:xfrm>
              <a:off x="2595334" y="9324419"/>
              <a:ext cx="1017681" cy="393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3471314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4EBE4AFE-8B78-24D1-50E7-2185992AC6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330" t="-1245" r="1330" b="27875"/>
          <a:stretch/>
        </p:blipFill>
        <p:spPr>
          <a:xfrm>
            <a:off x="-134419" y="-149482"/>
            <a:ext cx="6624545" cy="7007482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8E715FAA-F60D-D134-5964-CC4612F0CB2C}"/>
              </a:ext>
            </a:extLst>
          </p:cNvPr>
          <p:cNvSpPr/>
          <p:nvPr/>
        </p:nvSpPr>
        <p:spPr>
          <a:xfrm>
            <a:off x="1231675" y="5921466"/>
            <a:ext cx="1407259" cy="147339"/>
          </a:xfrm>
          <a:prstGeom prst="ellipse">
            <a:avLst/>
          </a:prstGeom>
          <a:gradFill flip="none" rotWithShape="1">
            <a:gsLst>
              <a:gs pos="7000">
                <a:srgbClr val="F1D1AD">
                  <a:alpha val="34000"/>
                </a:srgb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B07E57F-389E-D5AD-62EE-000D2FA2DE5D}"/>
              </a:ext>
            </a:extLst>
          </p:cNvPr>
          <p:cNvGrpSpPr/>
          <p:nvPr/>
        </p:nvGrpSpPr>
        <p:grpSpPr>
          <a:xfrm>
            <a:off x="5843985" y="1581472"/>
            <a:ext cx="5388090" cy="4913253"/>
            <a:chOff x="130870" y="1578306"/>
            <a:chExt cx="5388090" cy="4913253"/>
          </a:xfrm>
        </p:grpSpPr>
        <p:sp>
          <p:nvSpPr>
            <p:cNvPr id="26" name="Round Diagonal Corner Rectangle 25">
              <a:extLst>
                <a:ext uri="{FF2B5EF4-FFF2-40B4-BE49-F238E27FC236}">
                  <a16:creationId xmlns:a16="http://schemas.microsoft.com/office/drawing/2014/main" id="{E87839BC-9DA1-81A6-9A4B-9969D26AF04F}"/>
                </a:ext>
              </a:extLst>
            </p:cNvPr>
            <p:cNvSpPr/>
            <p:nvPr/>
          </p:nvSpPr>
          <p:spPr>
            <a:xfrm>
              <a:off x="333581" y="1578306"/>
              <a:ext cx="3239992" cy="472213"/>
            </a:xfrm>
            <a:prstGeom prst="round2DiagRect">
              <a:avLst/>
            </a:prstGeom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E39D54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457200" rtl="0" eaLnBrk="1" latinLnBrk="0" hangingPunct="1"/>
              <a:endParaRPr lang="en-GB" sz="20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1E88A3-0765-84C1-813D-4A30AEE85D0E}"/>
                </a:ext>
              </a:extLst>
            </p:cNvPr>
            <p:cNvSpPr txBox="1"/>
            <p:nvPr/>
          </p:nvSpPr>
          <p:spPr>
            <a:xfrm>
              <a:off x="310649" y="1588854"/>
              <a:ext cx="232828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IN Alternate" panose="020B0500000000000000" pitchFamily="34" charset="77"/>
                  <a:ea typeface="Lato" panose="020F0502020204030203" pitchFamily="34" charset="0"/>
                  <a:cs typeface="Lato" panose="020F0502020204030203" pitchFamily="34" charset="0"/>
                </a:rPr>
                <a:t>Target Users</a:t>
              </a:r>
              <a:endParaRPr lang="en-US" sz="24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DIN Alternate" panose="020B0500000000000000" pitchFamily="34" charset="77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7680EC3-94A7-DF15-AA0A-F670EB08E900}"/>
                </a:ext>
              </a:extLst>
            </p:cNvPr>
            <p:cNvGrpSpPr/>
            <p:nvPr/>
          </p:nvGrpSpPr>
          <p:grpSpPr>
            <a:xfrm>
              <a:off x="130870" y="2182687"/>
              <a:ext cx="5388090" cy="4308872"/>
              <a:chOff x="150078" y="4517045"/>
              <a:chExt cx="2812917" cy="341509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3F1D5D0-C252-8904-9F4B-A63D49C572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5273" b="92578" l="10000" r="90000">
                            <a14:foregroundMark x1="42048" y1="24023" x2="42048" y2="24023"/>
                            <a14:foregroundMark x1="45422" y1="34180" x2="45422" y2="34180"/>
                            <a14:foregroundMark x1="32410" y1="36719" x2="32410" y2="36719"/>
                            <a14:foregroundMark x1="27952" y1="59961" x2="27952" y2="59961"/>
                            <a14:foregroundMark x1="43735" y1="51563" x2="43735" y2="51563"/>
                            <a14:foregroundMark x1="43855" y1="92773" x2="43855" y2="92773"/>
                            <a14:foregroundMark x1="59639" y1="39648" x2="59639" y2="39648"/>
                            <a14:foregroundMark x1="60843" y1="65430" x2="60843" y2="65430"/>
                            <a14:foregroundMark x1="71566" y1="49805" x2="71566" y2="49805"/>
                            <a14:foregroundMark x1="69277" y1="25000" x2="69277" y2="25000"/>
                            <a14:foregroundMark x1="43494" y1="5273" x2="43494" y2="5273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50078" y="4777861"/>
                <a:ext cx="589789" cy="448579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C4E451-D5BE-AA43-A424-5EE86D15B838}"/>
                  </a:ext>
                </a:extLst>
              </p:cNvPr>
              <p:cNvSpPr txBox="1"/>
              <p:nvPr/>
            </p:nvSpPr>
            <p:spPr>
              <a:xfrm>
                <a:off x="734768" y="4517045"/>
                <a:ext cx="2228227" cy="34150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rtl="0">
                  <a:spcBef>
                    <a:spcPts val="0"/>
                  </a:spcBef>
                </a:pPr>
                <a:r>
                  <a:rPr lang="en-US" sz="2000" b="0" i="0" u="none" strike="noStrike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latin typeface="DIN Alternate" panose="020B0500000000000000" pitchFamily="34" charset="77"/>
                    <a:ea typeface="Lato" panose="020F0502020204030203" pitchFamily="34" charset="0"/>
                    <a:cs typeface="Lato" panose="020F0502020204030203" pitchFamily="34" charset="0"/>
                  </a:rPr>
                  <a:t>At-risk communities in conflict-affected areas,  IDPs and Host communities, particularly in regions where seasonal rains and flash floods pose significant risks.</a:t>
                </a:r>
              </a:p>
              <a:p>
                <a:pPr algn="just" rtl="0">
                  <a:spcBef>
                    <a:spcPts val="0"/>
                  </a:spcBef>
                </a:pPr>
                <a:endParaRPr lang="ar-SA" sz="20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DIN Alternate" panose="020B0500000000000000" pitchFamily="34" charset="77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pPr algn="just" rtl="0">
                  <a:spcBef>
                    <a:spcPts val="0"/>
                  </a:spcBef>
                </a:pPr>
                <a:endParaRPr lang="ar-SA" sz="14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DIN Alternate" panose="020B0500000000000000" pitchFamily="34" charset="77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pPr algn="just" rtl="0">
                  <a:spcBef>
                    <a:spcPts val="0"/>
                  </a:spcBef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DIN Alternate" panose="020B0500000000000000" pitchFamily="34" charset="77"/>
                    <a:ea typeface="Lato" panose="020F0502020204030203" pitchFamily="34" charset="0"/>
                    <a:cs typeface="Lato" panose="020F0502020204030203" pitchFamily="34" charset="0"/>
                  </a:rPr>
                  <a:t>T</a:t>
                </a:r>
                <a:r>
                  <a:rPr lang="en-US" sz="2000" b="0" i="0" u="none" strike="noStrike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latin typeface="DIN Alternate" panose="020B0500000000000000" pitchFamily="34" charset="77"/>
                    <a:ea typeface="Lato" panose="020F0502020204030203" pitchFamily="34" charset="0"/>
                    <a:cs typeface="Lato" panose="020F0502020204030203" pitchFamily="34" charset="0"/>
                  </a:rPr>
                  <a:t>he humanitarian responders providing assistance, including UN agencies and INGOs. </a:t>
                </a:r>
              </a:p>
              <a:p>
                <a:pPr algn="just" rtl="0">
                  <a:spcBef>
                    <a:spcPts val="0"/>
                  </a:spcBef>
                </a:pPr>
                <a:endPara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IN Alternate" panose="020B0500000000000000" pitchFamily="34" charset="77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pPr algn="just" rtl="0">
                  <a:spcBef>
                    <a:spcPts val="0"/>
                  </a:spcBef>
                </a:pPr>
                <a:endPara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IN Alternate" panose="020B0500000000000000" pitchFamily="34" charset="77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pPr algn="just"/>
                <a:r>
                  <a:rPr lang="en-US" sz="2000" b="1" i="0" u="none" strike="noStrike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latin typeface="DIN Alternate" panose="020B0500000000000000" pitchFamily="34" charset="77"/>
                    <a:ea typeface="Lato" panose="020F0502020204030203" pitchFamily="34" charset="0"/>
                    <a:cs typeface="Lato" panose="020F0502020204030203" pitchFamily="34" charset="0"/>
                  </a:rPr>
                  <a:t>communities engaged in farming and livestock herding.</a:t>
                </a: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86E9CEB-6D25-B6F8-DE4E-02950A05C6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892" y="6152518"/>
                <a:ext cx="501993" cy="728582"/>
              </a:xfrm>
              <a:prstGeom prst="rect">
                <a:avLst/>
              </a:prstGeom>
            </p:spPr>
          </p:pic>
        </p:grp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CD282CB8-1830-6DA4-10B2-1C88264CDC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0518" y="5511114"/>
            <a:ext cx="1219722" cy="11772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1C879F-6AC7-0AF3-79E6-AA04A0985989}"/>
              </a:ext>
            </a:extLst>
          </p:cNvPr>
          <p:cNvSpPr txBox="1"/>
          <p:nvPr/>
        </p:nvSpPr>
        <p:spPr>
          <a:xfrm>
            <a:off x="3642909" y="422276"/>
            <a:ext cx="83977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30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Sudan Emergency Forecast and Early Warning Service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F3BCFC-195C-C69B-7689-2835586610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3127" y="125358"/>
            <a:ext cx="2158413" cy="118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490885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DEA47DAF-6C81-C035-5653-6915B90C896E}"/>
              </a:ext>
            </a:extLst>
          </p:cNvPr>
          <p:cNvGrpSpPr/>
          <p:nvPr/>
        </p:nvGrpSpPr>
        <p:grpSpPr>
          <a:xfrm>
            <a:off x="-1" y="1"/>
            <a:ext cx="6545183" cy="6866510"/>
            <a:chOff x="0" y="3302233"/>
            <a:chExt cx="6858000" cy="6866512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70F67C08-0704-7F0F-6F16-EBB70A0956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94462"/>
            <a:stretch/>
          </p:blipFill>
          <p:spPr>
            <a:xfrm flipV="1">
              <a:off x="0" y="3302233"/>
              <a:ext cx="6858000" cy="2361755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CF07A34A-A379-707B-FF9E-5064DF9407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tretch/>
          </p:blipFill>
          <p:spPr>
            <a:xfrm>
              <a:off x="0" y="5596745"/>
              <a:ext cx="6858000" cy="4572000"/>
            </a:xfrm>
            <a:prstGeom prst="rect">
              <a:avLst/>
            </a:prstGeom>
          </p:spPr>
        </p:pic>
      </p:grpSp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432B4F8B-6E0B-7F7F-5544-1D6113547710}"/>
              </a:ext>
            </a:extLst>
          </p:cNvPr>
          <p:cNvSpPr/>
          <p:nvPr/>
        </p:nvSpPr>
        <p:spPr>
          <a:xfrm>
            <a:off x="6027033" y="1585694"/>
            <a:ext cx="3239992" cy="472213"/>
          </a:xfrm>
          <a:prstGeom prst="round2DiagRect">
            <a:avLst/>
          </a:prstGeom>
          <a:gradFill flip="none" rotWithShape="1">
            <a:gsLst>
              <a:gs pos="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E39D5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0" eaLnBrk="1" latinLnBrk="0" hangingPunct="1"/>
            <a:endParaRPr lang="en-GB" sz="2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3F4CF4-5D18-A214-C1EE-4D828D2F3E5E}"/>
              </a:ext>
            </a:extLst>
          </p:cNvPr>
          <p:cNvSpPr txBox="1"/>
          <p:nvPr/>
        </p:nvSpPr>
        <p:spPr>
          <a:xfrm>
            <a:off x="6028815" y="1596242"/>
            <a:ext cx="14072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DIN Alternate" panose="020B0500000000000000" pitchFamily="34" charset="77"/>
                <a:ea typeface="Lato" panose="020F0502020204030203" pitchFamily="34" charset="0"/>
                <a:cs typeface="Lato" panose="020F0502020204030203" pitchFamily="34" charset="0"/>
              </a:rPr>
              <a:t>Services</a:t>
            </a:r>
            <a:endParaRPr lang="en-US" sz="2400" b="0" i="0" u="none" strike="noStrike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DIN Alternate" panose="020B0500000000000000" pitchFamily="34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7E2B3DE-870B-45DD-A084-7149D76899BB}"/>
              </a:ext>
            </a:extLst>
          </p:cNvPr>
          <p:cNvGrpSpPr/>
          <p:nvPr/>
        </p:nvGrpSpPr>
        <p:grpSpPr>
          <a:xfrm>
            <a:off x="5736176" y="1990776"/>
            <a:ext cx="6224105" cy="3836779"/>
            <a:chOff x="280913" y="6127146"/>
            <a:chExt cx="3328799" cy="21823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8CB4BB-9832-414E-F1B8-971A19EB2077}"/>
                </a:ext>
              </a:extLst>
            </p:cNvPr>
            <p:cNvSpPr txBox="1"/>
            <p:nvPr/>
          </p:nvSpPr>
          <p:spPr>
            <a:xfrm>
              <a:off x="775072" y="6173732"/>
              <a:ext cx="2834640" cy="21357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rtl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DIN Alternate" panose="020B0500000000000000" pitchFamily="34" charset="77"/>
                  <a:ea typeface="Lato" panose="020F0502020204030203" pitchFamily="34" charset="0"/>
                  <a:cs typeface="Lato" panose="020F0502020204030203" pitchFamily="34" charset="0"/>
                </a:rPr>
                <a:t>National overview forecasts and location-specific forecasts in daily and in weekly mode in urban and suburban  areas.</a:t>
              </a:r>
            </a:p>
            <a:p>
              <a:pPr algn="just" rtl="0" fontAlgn="base">
                <a:spcBef>
                  <a:spcPts val="0"/>
                </a:spcBef>
                <a:spcAft>
                  <a:spcPts val="0"/>
                </a:spcAft>
              </a:pP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DIN Alternate" panose="020B0500000000000000" pitchFamily="34" charset="77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just" rtl="0" fontAlgn="base">
                <a:spcBef>
                  <a:spcPts val="0"/>
                </a:spcBef>
                <a:spcAft>
                  <a:spcPts val="0"/>
                </a:spcAft>
              </a:pP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DIN Alternate" panose="020B0500000000000000" pitchFamily="34" charset="77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just" rtl="0" fontAlgn="base">
                <a:spcBef>
                  <a:spcPts val="0"/>
                </a:spcBef>
                <a:spcAft>
                  <a:spcPts val="0"/>
                </a:spcAft>
              </a:pP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DIN Alternate" panose="020B0500000000000000" pitchFamily="34" charset="77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just" rtl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DIN Alternate" panose="020B0500000000000000" pitchFamily="34" charset="77"/>
                  <a:ea typeface="Lato" panose="020F0502020204030203" pitchFamily="34" charset="0"/>
                  <a:cs typeface="Lato" panose="020F0502020204030203" pitchFamily="34" charset="0"/>
                </a:rPr>
                <a:t>Seasonal and </a:t>
              </a:r>
              <a:r>
                <a:rPr lang="en-US" sz="2000" b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DIN Alternate" panose="020B0500000000000000" pitchFamily="34" charset="77"/>
                  <a:ea typeface="Lato" panose="020F0502020204030203" pitchFamily="34" charset="0"/>
                  <a:cs typeface="Lato" panose="020F0502020204030203" pitchFamily="34" charset="0"/>
                </a:rPr>
                <a:t>subseasonal</a:t>
              </a:r>
              <a:r>
                <a:rPr lang="en-US" sz="2000" b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DIN Alternate" panose="020B0500000000000000" pitchFamily="34" charset="77"/>
                  <a:ea typeface="Lato" panose="020F0502020204030203" pitchFamily="34" charset="0"/>
                  <a:cs typeface="Lato" panose="020F0502020204030203" pitchFamily="34" charset="0"/>
                </a:rPr>
                <a:t> forecasts relating to planting and harvesting decisions. </a:t>
              </a:r>
            </a:p>
            <a:p>
              <a:pPr algn="just" rtl="0" fontAlgn="base">
                <a:spcBef>
                  <a:spcPts val="0"/>
                </a:spcBef>
                <a:spcAft>
                  <a:spcPts val="0"/>
                </a:spcAft>
              </a:pP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DIN Alternate" panose="020B0500000000000000" pitchFamily="34" charset="77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just" rtl="0" fontAlgn="base">
                <a:spcBef>
                  <a:spcPts val="0"/>
                </a:spcBef>
                <a:spcAft>
                  <a:spcPts val="0"/>
                </a:spcAft>
              </a:pP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DIN Alternate" panose="020B0500000000000000" pitchFamily="34" charset="77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just" rtl="0" fontAlgn="base">
                <a:spcBef>
                  <a:spcPts val="0"/>
                </a:spcBef>
                <a:spcAft>
                  <a:spcPts val="0"/>
                </a:spcAft>
              </a:pP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DIN Alternate" panose="020B0500000000000000" pitchFamily="34" charset="77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just" rtl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IN Alternate" panose="020B0500000000000000" pitchFamily="34" charset="77"/>
                  <a:ea typeface="Lato" panose="020F0502020204030203" pitchFamily="34" charset="0"/>
                  <a:cs typeface="Lato" panose="020F0502020204030203" pitchFamily="34" charset="0"/>
                </a:rPr>
                <a:t>Early</a:t>
              </a:r>
              <a:r>
                <a:rPr lang="en-US" sz="2000" b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DIN Alternate" panose="020B0500000000000000" pitchFamily="34" charset="77"/>
                  <a:ea typeface="Lato" panose="020F0502020204030203" pitchFamily="34" charset="0"/>
                  <a:cs typeface="Lato" panose="020F0502020204030203" pitchFamily="34" charset="0"/>
                </a:rPr>
                <a:t> warnings related to evacuation, health, food, logistics and others.</a:t>
              </a:r>
            </a:p>
            <a:p>
              <a:pPr algn="just" fontAlgn="base"/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DIN Alternate" panose="020B0500000000000000" pitchFamily="34" charset="77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B131981-96EC-9429-0579-91A9909CC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732" y="7070632"/>
              <a:ext cx="365760" cy="36576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F53709B-0185-9366-E460-2AFE6A7C0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913" y="6127146"/>
              <a:ext cx="457200" cy="457200"/>
            </a:xfrm>
            <a:prstGeom prst="rect">
              <a:avLst/>
            </a:prstGeom>
          </p:spPr>
        </p:pic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6AE523EA-3E07-CF79-A8A4-830A5E947746}"/>
              </a:ext>
            </a:extLst>
          </p:cNvPr>
          <p:cNvSpPr txBox="1"/>
          <p:nvPr/>
        </p:nvSpPr>
        <p:spPr>
          <a:xfrm>
            <a:off x="3642909" y="422276"/>
            <a:ext cx="83977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30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Sudan Emergency Forecast and Early Warning Service 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C0609BB5-031F-2516-48BA-BD820B6DA1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3127" y="125358"/>
            <a:ext cx="2158413" cy="118501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1A1E202-E7F8-9B6D-DE4E-39E4840895F5}"/>
              </a:ext>
            </a:extLst>
          </p:cNvPr>
          <p:cNvGrpSpPr/>
          <p:nvPr/>
        </p:nvGrpSpPr>
        <p:grpSpPr>
          <a:xfrm>
            <a:off x="5889159" y="4914167"/>
            <a:ext cx="633198" cy="570408"/>
            <a:chOff x="8001755" y="6181416"/>
            <a:chExt cx="521486" cy="469774"/>
          </a:xfrm>
        </p:grpSpPr>
        <p:sp>
          <p:nvSpPr>
            <p:cNvPr id="12" name="Triangle 11">
              <a:extLst>
                <a:ext uri="{FF2B5EF4-FFF2-40B4-BE49-F238E27FC236}">
                  <a16:creationId xmlns:a16="http://schemas.microsoft.com/office/drawing/2014/main" id="{0CEAA870-3B19-4DE2-851C-9620E34E8B31}"/>
                </a:ext>
              </a:extLst>
            </p:cNvPr>
            <p:cNvSpPr/>
            <p:nvPr/>
          </p:nvSpPr>
          <p:spPr>
            <a:xfrm>
              <a:off x="8001755" y="6181416"/>
              <a:ext cx="521486" cy="430910"/>
            </a:xfrm>
            <a:prstGeom prst="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CB783B-C101-AE3F-3529-8ECD93441BB0}"/>
                </a:ext>
              </a:extLst>
            </p:cNvPr>
            <p:cNvSpPr txBox="1"/>
            <p:nvPr/>
          </p:nvSpPr>
          <p:spPr>
            <a:xfrm>
              <a:off x="8135187" y="6220280"/>
              <a:ext cx="267393" cy="430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latin typeface="Arial Rounded MT Bold" panose="020F0704030504030204" pitchFamily="34" charset="77"/>
                  <a:cs typeface="Arial" panose="020B0604020202020204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5610944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6D8403-47FE-ABD3-D461-FFA8C7651C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73" r="66357" b="18388"/>
          <a:stretch/>
        </p:blipFill>
        <p:spPr>
          <a:xfrm>
            <a:off x="-2033" y="3676"/>
            <a:ext cx="410173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D5E6B4-3BF0-5ADD-6CF0-800BFD7520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861" t="6673" b="18388"/>
          <a:stretch/>
        </p:blipFill>
        <p:spPr>
          <a:xfrm>
            <a:off x="8260483" y="3676"/>
            <a:ext cx="3918455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56FBBC-3E09-64C0-5B74-2723A006A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25" t="6673" r="32447" b="18388"/>
          <a:stretch/>
        </p:blipFill>
        <p:spPr>
          <a:xfrm>
            <a:off x="4099704" y="3676"/>
            <a:ext cx="4160916" cy="6858000"/>
          </a:xfrm>
          <a:prstGeom prst="rect">
            <a:avLst/>
          </a:prstGeom>
        </p:spPr>
      </p:pic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B4DD3F91-3C48-E47F-51E3-2D0662A76C3C}"/>
              </a:ext>
            </a:extLst>
          </p:cNvPr>
          <p:cNvSpPr/>
          <p:nvPr/>
        </p:nvSpPr>
        <p:spPr>
          <a:xfrm>
            <a:off x="8438245" y="576956"/>
            <a:ext cx="3507795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CHANNELS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A5840A-3704-1AC9-1C82-65047EB9C8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t="6673" r="66357" b="18388"/>
          <a:stretch/>
        </p:blipFill>
        <p:spPr>
          <a:xfrm>
            <a:off x="-5156" y="3676"/>
            <a:ext cx="4101736" cy="68580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3857D61-7FA7-E6A6-17BC-CDA871B467AE}"/>
              </a:ext>
            </a:extLst>
          </p:cNvPr>
          <p:cNvSpPr/>
          <p:nvPr/>
        </p:nvSpPr>
        <p:spPr>
          <a:xfrm>
            <a:off x="218866" y="374111"/>
            <a:ext cx="3507795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D8DBCC6-AC52-F798-1398-170E83EE2D41}"/>
              </a:ext>
            </a:extLst>
          </p:cNvPr>
          <p:cNvSpPr/>
          <p:nvPr/>
        </p:nvSpPr>
        <p:spPr>
          <a:xfrm>
            <a:off x="235129" y="2194273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Accurate/Reliable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C027563-02E4-B29E-883B-214125942DAD}"/>
              </a:ext>
            </a:extLst>
          </p:cNvPr>
          <p:cNvSpPr/>
          <p:nvPr/>
        </p:nvSpPr>
        <p:spPr>
          <a:xfrm>
            <a:off x="235920" y="3338862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1C457A3-D350-99EE-1AD3-8CA05DD3BBD2}"/>
              </a:ext>
            </a:extLst>
          </p:cNvPr>
          <p:cNvSpPr/>
          <p:nvPr/>
        </p:nvSpPr>
        <p:spPr>
          <a:xfrm>
            <a:off x="3731232" y="1615362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 Building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1CC8E5B-9E98-6F12-30C7-91F1D6321CD7}"/>
              </a:ext>
            </a:extLst>
          </p:cNvPr>
          <p:cNvSpPr/>
          <p:nvPr/>
        </p:nvSpPr>
        <p:spPr>
          <a:xfrm>
            <a:off x="3731233" y="2765912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Downscaled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053C171F-4708-73A5-CBB6-814929B75218}"/>
              </a:ext>
            </a:extLst>
          </p:cNvPr>
          <p:cNvSpPr/>
          <p:nvPr/>
        </p:nvSpPr>
        <p:spPr>
          <a:xfrm>
            <a:off x="3742924" y="3863747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Co-production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4907027-3C1F-83A9-C86D-A547C1E688A1}"/>
              </a:ext>
            </a:extLst>
          </p:cNvPr>
          <p:cNvGrpSpPr/>
          <p:nvPr/>
        </p:nvGrpSpPr>
        <p:grpSpPr>
          <a:xfrm>
            <a:off x="2534191" y="1941934"/>
            <a:ext cx="1197042" cy="1150550"/>
            <a:chOff x="2534191" y="1941934"/>
            <a:chExt cx="1197042" cy="1150550"/>
          </a:xfrm>
        </p:grpSpPr>
        <p:cxnSp>
          <p:nvCxnSpPr>
            <p:cNvPr id="71" name="Elbow Connector 70">
              <a:extLst>
                <a:ext uri="{FF2B5EF4-FFF2-40B4-BE49-F238E27FC236}">
                  <a16:creationId xmlns:a16="http://schemas.microsoft.com/office/drawing/2014/main" id="{81FEB2C3-5BD0-C18C-FE5A-865EB9AC2887}"/>
                </a:ext>
              </a:extLst>
            </p:cNvPr>
            <p:cNvCxnSpPr>
              <a:cxnSpLocks/>
              <a:endCxn id="20" idx="1"/>
            </p:cNvCxnSpPr>
            <p:nvPr/>
          </p:nvCxnSpPr>
          <p:spPr>
            <a:xfrm>
              <a:off x="2534191" y="2520845"/>
              <a:ext cx="1197042" cy="571639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Elbow Connector 73">
              <a:extLst>
                <a:ext uri="{FF2B5EF4-FFF2-40B4-BE49-F238E27FC236}">
                  <a16:creationId xmlns:a16="http://schemas.microsoft.com/office/drawing/2014/main" id="{D7CDB6C4-CEB2-ED4C-F3DC-B3782E96E330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534194" y="1941934"/>
              <a:ext cx="1197039" cy="582202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8A7B510-B339-EB44-8017-BE772ACCC8AC}"/>
              </a:ext>
            </a:extLst>
          </p:cNvPr>
          <p:cNvGrpSpPr/>
          <p:nvPr/>
        </p:nvGrpSpPr>
        <p:grpSpPr>
          <a:xfrm>
            <a:off x="2534984" y="3087448"/>
            <a:ext cx="1197043" cy="1150550"/>
            <a:chOff x="2534191" y="1941934"/>
            <a:chExt cx="1197043" cy="1150550"/>
          </a:xfrm>
        </p:grpSpPr>
        <p:cxnSp>
          <p:nvCxnSpPr>
            <p:cNvPr id="78" name="Elbow Connector 77">
              <a:extLst>
                <a:ext uri="{FF2B5EF4-FFF2-40B4-BE49-F238E27FC236}">
                  <a16:creationId xmlns:a16="http://schemas.microsoft.com/office/drawing/2014/main" id="{B93C9C41-B6B0-89C6-55C3-FD1FC6CD0251}"/>
                </a:ext>
              </a:extLst>
            </p:cNvPr>
            <p:cNvCxnSpPr>
              <a:cxnSpLocks/>
            </p:cNvCxnSpPr>
            <p:nvPr/>
          </p:nvCxnSpPr>
          <p:spPr>
            <a:xfrm>
              <a:off x="2534191" y="2520845"/>
              <a:ext cx="1197042" cy="571639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Elbow Connector 78">
              <a:extLst>
                <a:ext uri="{FF2B5EF4-FFF2-40B4-BE49-F238E27FC236}">
                  <a16:creationId xmlns:a16="http://schemas.microsoft.com/office/drawing/2014/main" id="{D0DEFC96-3871-6C7E-795A-D19B068623B8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547252" y="1941934"/>
              <a:ext cx="1183982" cy="573382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F241AF74-8A5E-5AFE-B90B-8DFF50DB9263}"/>
              </a:ext>
            </a:extLst>
          </p:cNvPr>
          <p:cNvSpPr/>
          <p:nvPr/>
        </p:nvSpPr>
        <p:spPr>
          <a:xfrm>
            <a:off x="4340069" y="374111"/>
            <a:ext cx="3507795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MESSAGES</a:t>
            </a: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0BDEB26D-7193-8CCB-5EAA-5E064B9B9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058" y="5496522"/>
            <a:ext cx="2158413" cy="1185011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3FEA0A55-89D8-CBE2-A15D-6BB00EDCD566}"/>
              </a:ext>
            </a:extLst>
          </p:cNvPr>
          <p:cNvSpPr txBox="1"/>
          <p:nvPr/>
        </p:nvSpPr>
        <p:spPr>
          <a:xfrm>
            <a:off x="3813839" y="6255993"/>
            <a:ext cx="83977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30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Sudan Emergency Forecast and Early Warning Service </a:t>
            </a:r>
          </a:p>
        </p:txBody>
      </p:sp>
    </p:spTree>
    <p:extLst>
      <p:ext uri="{BB962C8B-B14F-4D97-AF65-F5344CB8AC3E}">
        <p14:creationId xmlns:p14="http://schemas.microsoft.com/office/powerpoint/2010/main" val="1819832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11" grpId="0"/>
      <p:bldP spid="16" grpId="0" animBg="1"/>
      <p:bldP spid="17" grpId="0" animBg="1"/>
      <p:bldP spid="18" grpId="0" animBg="1"/>
      <p:bldP spid="20" grpId="0" animBg="1"/>
      <p:bldP spid="49" grpId="0" animBg="1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38B475-A7DE-08DD-5B1B-AB17761E3F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25" t="6673" r="32447" b="18388"/>
          <a:stretch/>
        </p:blipFill>
        <p:spPr>
          <a:xfrm>
            <a:off x="4099704" y="3676"/>
            <a:ext cx="4160916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A3FD54-74F9-7A00-8370-AEDB79B17D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73" r="66357" b="18388"/>
          <a:stretch/>
        </p:blipFill>
        <p:spPr>
          <a:xfrm>
            <a:off x="-2033" y="3676"/>
            <a:ext cx="4101736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212F22-8733-04A5-CB10-6644B7E77F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861" t="6673" b="18388"/>
          <a:stretch/>
        </p:blipFill>
        <p:spPr>
          <a:xfrm>
            <a:off x="8260483" y="3676"/>
            <a:ext cx="3918455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F8C214-DA41-DD5F-DC18-2C6F64AC4A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l="33425" t="6673" r="32447" b="18388"/>
          <a:stretch/>
        </p:blipFill>
        <p:spPr>
          <a:xfrm>
            <a:off x="4098874" y="0"/>
            <a:ext cx="4160916" cy="6858000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D8DBCC6-AC52-F798-1398-170E83EE2D41}"/>
              </a:ext>
            </a:extLst>
          </p:cNvPr>
          <p:cNvSpPr/>
          <p:nvPr/>
        </p:nvSpPr>
        <p:spPr>
          <a:xfrm>
            <a:off x="4340069" y="2192320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1000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Understandable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C027563-02E4-B29E-883B-214125942DAD}"/>
              </a:ext>
            </a:extLst>
          </p:cNvPr>
          <p:cNvSpPr/>
          <p:nvPr/>
        </p:nvSpPr>
        <p:spPr>
          <a:xfrm>
            <a:off x="4340860" y="4441717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Actionable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1C457A3-D350-99EE-1AD3-8CA05DD3BBD2}"/>
              </a:ext>
            </a:extLst>
          </p:cNvPr>
          <p:cNvSpPr/>
          <p:nvPr/>
        </p:nvSpPr>
        <p:spPr>
          <a:xfrm>
            <a:off x="7836172" y="1613409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Language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1CC8E5B-9E98-6F12-30C7-91F1D6321CD7}"/>
              </a:ext>
            </a:extLst>
          </p:cNvPr>
          <p:cNvSpPr/>
          <p:nvPr/>
        </p:nvSpPr>
        <p:spPr>
          <a:xfrm>
            <a:off x="7836173" y="2763959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Icons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31B577B-FF98-6A61-D4FA-D96CC409B741}"/>
              </a:ext>
            </a:extLst>
          </p:cNvPr>
          <p:cNvGrpSpPr/>
          <p:nvPr/>
        </p:nvGrpSpPr>
        <p:grpSpPr>
          <a:xfrm>
            <a:off x="6653418" y="1941284"/>
            <a:ext cx="1197042" cy="1150550"/>
            <a:chOff x="2534191" y="1941934"/>
            <a:chExt cx="1197042" cy="1150550"/>
          </a:xfrm>
        </p:grpSpPr>
        <p:cxnSp>
          <p:nvCxnSpPr>
            <p:cNvPr id="22" name="Elbow Connector 21">
              <a:extLst>
                <a:ext uri="{FF2B5EF4-FFF2-40B4-BE49-F238E27FC236}">
                  <a16:creationId xmlns:a16="http://schemas.microsoft.com/office/drawing/2014/main" id="{FB5DD0AD-B4DD-E096-FBBF-D6824626A9D0}"/>
                </a:ext>
              </a:extLst>
            </p:cNvPr>
            <p:cNvCxnSpPr>
              <a:cxnSpLocks/>
            </p:cNvCxnSpPr>
            <p:nvPr/>
          </p:nvCxnSpPr>
          <p:spPr>
            <a:xfrm>
              <a:off x="2534191" y="2520845"/>
              <a:ext cx="1197042" cy="571639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Elbow Connector 22">
              <a:extLst>
                <a:ext uri="{FF2B5EF4-FFF2-40B4-BE49-F238E27FC236}">
                  <a16:creationId xmlns:a16="http://schemas.microsoft.com/office/drawing/2014/main" id="{7F603227-7FB8-E10E-6C4B-2B8F3362A260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534194" y="1941934"/>
              <a:ext cx="1197039" cy="582202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CCF3E75-9241-852C-7F77-D0E5F2E9CF3D}"/>
              </a:ext>
            </a:extLst>
          </p:cNvPr>
          <p:cNvSpPr/>
          <p:nvPr/>
        </p:nvSpPr>
        <p:spPr>
          <a:xfrm>
            <a:off x="7847864" y="3873370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Impact-based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524AA0E-DBD1-F2D9-0FD3-597CC964BD32}"/>
              </a:ext>
            </a:extLst>
          </p:cNvPr>
          <p:cNvSpPr/>
          <p:nvPr/>
        </p:nvSpPr>
        <p:spPr>
          <a:xfrm>
            <a:off x="7859555" y="4971205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Self-help Advice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4E8B039-98D4-5616-6CAC-85FF950CF1CC}"/>
              </a:ext>
            </a:extLst>
          </p:cNvPr>
          <p:cNvGrpSpPr/>
          <p:nvPr/>
        </p:nvGrpSpPr>
        <p:grpSpPr>
          <a:xfrm>
            <a:off x="6651615" y="4194906"/>
            <a:ext cx="1197043" cy="1150550"/>
            <a:chOff x="2534191" y="1941934"/>
            <a:chExt cx="1197043" cy="1150550"/>
          </a:xfrm>
        </p:grpSpPr>
        <p:cxnSp>
          <p:nvCxnSpPr>
            <p:cNvPr id="35" name="Elbow Connector 34">
              <a:extLst>
                <a:ext uri="{FF2B5EF4-FFF2-40B4-BE49-F238E27FC236}">
                  <a16:creationId xmlns:a16="http://schemas.microsoft.com/office/drawing/2014/main" id="{60324F41-C09B-0DC1-42A8-5803A8A75C71}"/>
                </a:ext>
              </a:extLst>
            </p:cNvPr>
            <p:cNvCxnSpPr>
              <a:cxnSpLocks/>
            </p:cNvCxnSpPr>
            <p:nvPr/>
          </p:nvCxnSpPr>
          <p:spPr>
            <a:xfrm>
              <a:off x="2534191" y="2520845"/>
              <a:ext cx="1197042" cy="571639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Elbow Connector 35">
              <a:extLst>
                <a:ext uri="{FF2B5EF4-FFF2-40B4-BE49-F238E27FC236}">
                  <a16:creationId xmlns:a16="http://schemas.microsoft.com/office/drawing/2014/main" id="{998D752C-3772-C5AD-365F-E22AFDAC44A8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547252" y="1941934"/>
              <a:ext cx="1183982" cy="573382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EC55743-B6E9-EAAE-0666-46602F121BDB}"/>
              </a:ext>
            </a:extLst>
          </p:cNvPr>
          <p:cNvSpPr/>
          <p:nvPr/>
        </p:nvSpPr>
        <p:spPr>
          <a:xfrm>
            <a:off x="218866" y="374111"/>
            <a:ext cx="3507795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A85671B1-6A24-9341-22DD-421DD8515547}"/>
              </a:ext>
            </a:extLst>
          </p:cNvPr>
          <p:cNvSpPr/>
          <p:nvPr/>
        </p:nvSpPr>
        <p:spPr>
          <a:xfrm>
            <a:off x="4340069" y="374111"/>
            <a:ext cx="3507795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013F7CF7-A79E-A906-A7D3-A65557CEE6A7}"/>
              </a:ext>
            </a:extLst>
          </p:cNvPr>
          <p:cNvSpPr/>
          <p:nvPr/>
        </p:nvSpPr>
        <p:spPr>
          <a:xfrm>
            <a:off x="8438245" y="576956"/>
            <a:ext cx="3507795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CHANNELS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DC504DE-E01C-7DD1-10C4-068210D46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058" y="5496522"/>
            <a:ext cx="2158413" cy="1185011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BBA1C39C-CC18-65E5-CEEE-57A4BCB71610}"/>
              </a:ext>
            </a:extLst>
          </p:cNvPr>
          <p:cNvSpPr txBox="1"/>
          <p:nvPr/>
        </p:nvSpPr>
        <p:spPr>
          <a:xfrm>
            <a:off x="3813839" y="6255993"/>
            <a:ext cx="83977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30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Sudan Emergency Forecast and Early Warning Service </a:t>
            </a:r>
          </a:p>
        </p:txBody>
      </p:sp>
    </p:spTree>
    <p:extLst>
      <p:ext uri="{BB962C8B-B14F-4D97-AF65-F5344CB8AC3E}">
        <p14:creationId xmlns:p14="http://schemas.microsoft.com/office/powerpoint/2010/main" val="89879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 animBg="1"/>
      <p:bldP spid="31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2A76614-BC19-22D1-6647-FD1609FA75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73" b="1838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E6CAA40-F3F0-26CF-4B35-C9F8ACCAC2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l="67424" t="6673" r="-420" b="18388"/>
          <a:stretch/>
        </p:blipFill>
        <p:spPr>
          <a:xfrm>
            <a:off x="8220604" y="0"/>
            <a:ext cx="4022928" cy="6858000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D8DBCC6-AC52-F798-1398-170E83EE2D41}"/>
              </a:ext>
            </a:extLst>
          </p:cNvPr>
          <p:cNvSpPr/>
          <p:nvPr/>
        </p:nvSpPr>
        <p:spPr>
          <a:xfrm>
            <a:off x="6026075" y="2192320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1500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Wide Reach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C027563-02E4-B29E-883B-214125942DAD}"/>
              </a:ext>
            </a:extLst>
          </p:cNvPr>
          <p:cNvSpPr/>
          <p:nvPr/>
        </p:nvSpPr>
        <p:spPr>
          <a:xfrm>
            <a:off x="6036756" y="3439595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Trusted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1C457A3-D350-99EE-1AD3-8CA05DD3BBD2}"/>
              </a:ext>
            </a:extLst>
          </p:cNvPr>
          <p:cNvSpPr/>
          <p:nvPr/>
        </p:nvSpPr>
        <p:spPr>
          <a:xfrm flipH="1">
            <a:off x="9554221" y="1613409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Channels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1CC8E5B-9E98-6F12-30C7-91F1D6321CD7}"/>
              </a:ext>
            </a:extLst>
          </p:cNvPr>
          <p:cNvSpPr/>
          <p:nvPr/>
        </p:nvSpPr>
        <p:spPr>
          <a:xfrm flipH="1">
            <a:off x="9554222" y="2763959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Channels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31B577B-FF98-6A61-D4FA-D96CC409B741}"/>
              </a:ext>
            </a:extLst>
          </p:cNvPr>
          <p:cNvGrpSpPr/>
          <p:nvPr/>
        </p:nvGrpSpPr>
        <p:grpSpPr>
          <a:xfrm>
            <a:off x="8322756" y="1939980"/>
            <a:ext cx="1218402" cy="1151854"/>
            <a:chOff x="2534191" y="1940630"/>
            <a:chExt cx="1218402" cy="1151854"/>
          </a:xfrm>
        </p:grpSpPr>
        <p:cxnSp>
          <p:nvCxnSpPr>
            <p:cNvPr id="22" name="Elbow Connector 21">
              <a:extLst>
                <a:ext uri="{FF2B5EF4-FFF2-40B4-BE49-F238E27FC236}">
                  <a16:creationId xmlns:a16="http://schemas.microsoft.com/office/drawing/2014/main" id="{FB5DD0AD-B4DD-E096-FBBF-D6824626A9D0}"/>
                </a:ext>
              </a:extLst>
            </p:cNvPr>
            <p:cNvCxnSpPr>
              <a:cxnSpLocks/>
            </p:cNvCxnSpPr>
            <p:nvPr/>
          </p:nvCxnSpPr>
          <p:spPr>
            <a:xfrm>
              <a:off x="2534191" y="2520845"/>
              <a:ext cx="1197042" cy="571639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Elbow Connector 22">
              <a:extLst>
                <a:ext uri="{FF2B5EF4-FFF2-40B4-BE49-F238E27FC236}">
                  <a16:creationId xmlns:a16="http://schemas.microsoft.com/office/drawing/2014/main" id="{7F603227-7FB8-E10E-6C4B-2B8F3362A260}"/>
                </a:ext>
              </a:extLst>
            </p:cNvPr>
            <p:cNvCxnSpPr>
              <a:cxnSpLocks/>
              <a:stCxn id="18" idx="3"/>
            </p:cNvCxnSpPr>
            <p:nvPr/>
          </p:nvCxnSpPr>
          <p:spPr>
            <a:xfrm rot="10800000" flipV="1">
              <a:off x="2534195" y="1940630"/>
              <a:ext cx="1218398" cy="583503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CCF3E75-9241-852C-7F77-D0E5F2E9CF3D}"/>
              </a:ext>
            </a:extLst>
          </p:cNvPr>
          <p:cNvSpPr/>
          <p:nvPr/>
        </p:nvSpPr>
        <p:spPr>
          <a:xfrm flipH="1">
            <a:off x="9565913" y="3916234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Culturally Informed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4E8B039-98D4-5616-6CAC-85FF950CF1CC}"/>
              </a:ext>
            </a:extLst>
          </p:cNvPr>
          <p:cNvGrpSpPr/>
          <p:nvPr/>
        </p:nvGrpSpPr>
        <p:grpSpPr>
          <a:xfrm>
            <a:off x="8304713" y="3088717"/>
            <a:ext cx="1261200" cy="1154089"/>
            <a:chOff x="-1032318" y="2038807"/>
            <a:chExt cx="1261200" cy="1154089"/>
          </a:xfrm>
        </p:grpSpPr>
        <p:cxnSp>
          <p:nvCxnSpPr>
            <p:cNvPr id="35" name="Elbow Connector 34">
              <a:extLst>
                <a:ext uri="{FF2B5EF4-FFF2-40B4-BE49-F238E27FC236}">
                  <a16:creationId xmlns:a16="http://schemas.microsoft.com/office/drawing/2014/main" id="{60324F41-C09B-0DC1-42A8-5803A8A75C71}"/>
                </a:ext>
              </a:extLst>
            </p:cNvPr>
            <p:cNvCxnSpPr>
              <a:cxnSpLocks/>
              <a:endCxn id="31" idx="3"/>
            </p:cNvCxnSpPr>
            <p:nvPr/>
          </p:nvCxnSpPr>
          <p:spPr>
            <a:xfrm>
              <a:off x="-1032318" y="2612188"/>
              <a:ext cx="1261200" cy="580708"/>
            </a:xfrm>
            <a:prstGeom prst="bentConnector3">
              <a:avLst>
                <a:gd name="adj1" fmla="val 47928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Elbow Connector 35">
              <a:extLst>
                <a:ext uri="{FF2B5EF4-FFF2-40B4-BE49-F238E27FC236}">
                  <a16:creationId xmlns:a16="http://schemas.microsoft.com/office/drawing/2014/main" id="{998D752C-3772-C5AD-365F-E22AFDAC44A8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 flipH="1">
              <a:off x="-1032316" y="2038807"/>
              <a:ext cx="1213924" cy="573383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ACF4B14-217F-7F9A-5F19-9A7F0D3BEA48}"/>
              </a:ext>
            </a:extLst>
          </p:cNvPr>
          <p:cNvSpPr/>
          <p:nvPr/>
        </p:nvSpPr>
        <p:spPr>
          <a:xfrm>
            <a:off x="218866" y="374111"/>
            <a:ext cx="3507795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34759BA-7E3C-7BE6-769D-01FB89C2780E}"/>
              </a:ext>
            </a:extLst>
          </p:cNvPr>
          <p:cNvSpPr/>
          <p:nvPr/>
        </p:nvSpPr>
        <p:spPr>
          <a:xfrm>
            <a:off x="4340069" y="374111"/>
            <a:ext cx="3507795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F29FF35-AF13-5561-3EE7-B58B87216DB2}"/>
              </a:ext>
            </a:extLst>
          </p:cNvPr>
          <p:cNvSpPr/>
          <p:nvPr/>
        </p:nvSpPr>
        <p:spPr>
          <a:xfrm>
            <a:off x="8438245" y="576956"/>
            <a:ext cx="3507795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CHANNELS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AFD9561-6674-8D88-A721-31AB117DB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058" y="5496522"/>
            <a:ext cx="2158413" cy="118501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D0DBAE8-B9CA-89C5-F9BD-19D4E482E0C5}"/>
              </a:ext>
            </a:extLst>
          </p:cNvPr>
          <p:cNvSpPr txBox="1"/>
          <p:nvPr/>
        </p:nvSpPr>
        <p:spPr>
          <a:xfrm>
            <a:off x="3813839" y="6255993"/>
            <a:ext cx="83977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30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Sudan Emergency Forecast and Early Warning Service </a:t>
            </a:r>
          </a:p>
        </p:txBody>
      </p:sp>
    </p:spTree>
    <p:extLst>
      <p:ext uri="{BB962C8B-B14F-4D97-AF65-F5344CB8AC3E}">
        <p14:creationId xmlns:p14="http://schemas.microsoft.com/office/powerpoint/2010/main" val="117623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2A76614-BC19-22D1-6647-FD1609FA75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73" b="1838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5EC9A26-42BA-6829-04E4-4E6CD7BE5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</a:blip>
          <a:srcRect l="-1" t="39703" r="-50" b="18388"/>
          <a:stretch/>
        </p:blipFill>
        <p:spPr>
          <a:xfrm>
            <a:off x="13061" y="3022668"/>
            <a:ext cx="12198485" cy="383533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036B103-9A15-505B-DB74-27FE4694625E}"/>
              </a:ext>
            </a:extLst>
          </p:cNvPr>
          <p:cNvSpPr/>
          <p:nvPr/>
        </p:nvSpPr>
        <p:spPr>
          <a:xfrm>
            <a:off x="218866" y="1624968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Accurate/Reliable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51F2C5-2740-AD69-ED1D-2D5565AF0482}"/>
              </a:ext>
            </a:extLst>
          </p:cNvPr>
          <p:cNvSpPr/>
          <p:nvPr/>
        </p:nvSpPr>
        <p:spPr>
          <a:xfrm>
            <a:off x="219657" y="2769557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2897CDA-4015-CAD5-73AD-0641E5EAA11E}"/>
              </a:ext>
            </a:extLst>
          </p:cNvPr>
          <p:cNvSpPr/>
          <p:nvPr/>
        </p:nvSpPr>
        <p:spPr>
          <a:xfrm>
            <a:off x="4323806" y="1623015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1000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Understandable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E56E9A0-CAE6-2135-2B2C-C98D1FF6B50C}"/>
              </a:ext>
            </a:extLst>
          </p:cNvPr>
          <p:cNvSpPr/>
          <p:nvPr/>
        </p:nvSpPr>
        <p:spPr>
          <a:xfrm>
            <a:off x="4324597" y="2767861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Actionable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1F3E042-91C7-EC1F-1895-6D7E261F884A}"/>
              </a:ext>
            </a:extLst>
          </p:cNvPr>
          <p:cNvSpPr/>
          <p:nvPr/>
        </p:nvSpPr>
        <p:spPr>
          <a:xfrm>
            <a:off x="8606767" y="1623015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1000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Wide Reach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47FFC9C-9BA1-1FEF-52AF-73D41E7B7425}"/>
              </a:ext>
            </a:extLst>
          </p:cNvPr>
          <p:cNvSpPr/>
          <p:nvPr/>
        </p:nvSpPr>
        <p:spPr>
          <a:xfrm>
            <a:off x="8607558" y="2773417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Trusted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94BDD93-3A03-2592-2C51-B14C0A977323}"/>
              </a:ext>
            </a:extLst>
          </p:cNvPr>
          <p:cNvSpPr/>
          <p:nvPr/>
        </p:nvSpPr>
        <p:spPr>
          <a:xfrm>
            <a:off x="8623029" y="3787800"/>
            <a:ext cx="2299063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41C9051-9534-B44D-A195-5BFD51C65326}"/>
              </a:ext>
            </a:extLst>
          </p:cNvPr>
          <p:cNvSpPr/>
          <p:nvPr/>
        </p:nvSpPr>
        <p:spPr>
          <a:xfrm>
            <a:off x="8606767" y="4515720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1000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User-centered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31E3DAA-A43F-5F85-106B-FCD7C42A29DE}"/>
              </a:ext>
            </a:extLst>
          </p:cNvPr>
          <p:cNvSpPr/>
          <p:nvPr/>
        </p:nvSpPr>
        <p:spPr>
          <a:xfrm flipH="1">
            <a:off x="5112959" y="3937004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Co-production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7ABA16A-A0BA-173C-D6A3-7B5490162A73}"/>
              </a:ext>
            </a:extLst>
          </p:cNvPr>
          <p:cNvSpPr/>
          <p:nvPr/>
        </p:nvSpPr>
        <p:spPr>
          <a:xfrm flipH="1">
            <a:off x="5112960" y="5087554"/>
            <a:ext cx="2299063" cy="653143"/>
          </a:xfrm>
          <a:prstGeom prst="roundRect">
            <a:avLst>
              <a:gd name="adj" fmla="val 7422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4000">
                <a:schemeClr val="bg1">
                  <a:alpha val="50000"/>
                </a:schemeClr>
              </a:gs>
              <a:gs pos="89000">
                <a:schemeClr val="bg1"/>
              </a:gs>
              <a:gs pos="100000">
                <a:schemeClr val="bg1"/>
              </a:gs>
            </a:gsLst>
            <a:lin ang="1200000" scaled="0"/>
            <a:tileRect/>
          </a:gradFill>
          <a:ln w="28575">
            <a:solidFill>
              <a:srgbClr val="F071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Channels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CC4A57D-B4C6-983A-079A-0B72937D4EC6}"/>
              </a:ext>
            </a:extLst>
          </p:cNvPr>
          <p:cNvGrpSpPr/>
          <p:nvPr/>
        </p:nvGrpSpPr>
        <p:grpSpPr>
          <a:xfrm flipH="1">
            <a:off x="7418770" y="4264879"/>
            <a:ext cx="1197042" cy="1150550"/>
            <a:chOff x="2534191" y="1941934"/>
            <a:chExt cx="1197042" cy="1150550"/>
          </a:xfrm>
        </p:grpSpPr>
        <p:cxnSp>
          <p:nvCxnSpPr>
            <p:cNvPr id="21" name="Elbow Connector 20">
              <a:extLst>
                <a:ext uri="{FF2B5EF4-FFF2-40B4-BE49-F238E27FC236}">
                  <a16:creationId xmlns:a16="http://schemas.microsoft.com/office/drawing/2014/main" id="{5FC46143-D2AE-0CB8-BBD5-0328DE026529}"/>
                </a:ext>
              </a:extLst>
            </p:cNvPr>
            <p:cNvCxnSpPr>
              <a:cxnSpLocks/>
            </p:cNvCxnSpPr>
            <p:nvPr/>
          </p:nvCxnSpPr>
          <p:spPr>
            <a:xfrm>
              <a:off x="2534191" y="2520845"/>
              <a:ext cx="1197042" cy="571639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Elbow Connector 21">
              <a:extLst>
                <a:ext uri="{FF2B5EF4-FFF2-40B4-BE49-F238E27FC236}">
                  <a16:creationId xmlns:a16="http://schemas.microsoft.com/office/drawing/2014/main" id="{D31A54B7-C683-0DAE-0857-B67E229B239A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534194" y="1941934"/>
              <a:ext cx="1197039" cy="582202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071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B2A2E92D-DBD1-4A7E-ACAD-016C10B6FC00}"/>
              </a:ext>
            </a:extLst>
          </p:cNvPr>
          <p:cNvSpPr/>
          <p:nvPr/>
        </p:nvSpPr>
        <p:spPr>
          <a:xfrm>
            <a:off x="218866" y="374111"/>
            <a:ext cx="3507795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B9D254C-06A2-A944-4E28-6D99F770245B}"/>
              </a:ext>
            </a:extLst>
          </p:cNvPr>
          <p:cNvSpPr/>
          <p:nvPr/>
        </p:nvSpPr>
        <p:spPr>
          <a:xfrm>
            <a:off x="4340069" y="374111"/>
            <a:ext cx="3507795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6EF12CCF-3166-7AD6-4DBA-09D08F5BE971}"/>
              </a:ext>
            </a:extLst>
          </p:cNvPr>
          <p:cNvSpPr/>
          <p:nvPr/>
        </p:nvSpPr>
        <p:spPr>
          <a:xfrm>
            <a:off x="8438245" y="576956"/>
            <a:ext cx="3507795" cy="653143"/>
          </a:xfrm>
          <a:prstGeom prst="roundRect">
            <a:avLst>
              <a:gd name="adj" fmla="val 7422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CHANNELS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1EC4D69-6C9D-D14C-BE98-92BDB1276A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4058" y="5496522"/>
            <a:ext cx="2158413" cy="118501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BA214AA-27DC-EA66-950D-88D9F0F31B2C}"/>
              </a:ext>
            </a:extLst>
          </p:cNvPr>
          <p:cNvSpPr txBox="1"/>
          <p:nvPr/>
        </p:nvSpPr>
        <p:spPr>
          <a:xfrm>
            <a:off x="3813839" y="6255993"/>
            <a:ext cx="83977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D30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Sudan Emergency Forecast and Early Warning Service </a:t>
            </a:r>
          </a:p>
        </p:txBody>
      </p:sp>
    </p:spTree>
    <p:extLst>
      <p:ext uri="{BB962C8B-B14F-4D97-AF65-F5344CB8AC3E}">
        <p14:creationId xmlns:p14="http://schemas.microsoft.com/office/powerpoint/2010/main" val="173790120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555</Words>
  <Application>Microsoft Office PowerPoint</Application>
  <PresentationFormat>Widescreen</PresentationFormat>
  <Paragraphs>120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Aptos</vt:lpstr>
      <vt:lpstr>Arial</vt:lpstr>
      <vt:lpstr>Arial Rounded MT Bold</vt:lpstr>
      <vt:lpstr>Avenir Book</vt:lpstr>
      <vt:lpstr>Bradley Hand</vt:lpstr>
      <vt:lpstr>Calibri</vt:lpstr>
      <vt:lpstr>Calibri Light</vt:lpstr>
      <vt:lpstr>DIN Alternate</vt:lpstr>
      <vt:lpstr>Gill Sans</vt:lpstr>
      <vt:lpstr>TheMixTrial</vt:lpstr>
      <vt:lpstr>-webkit-standard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Esraa Elgadi</cp:lastModifiedBy>
  <cp:revision>28</cp:revision>
  <dcterms:created xsi:type="dcterms:W3CDTF">2024-08-25T08:35:36Z</dcterms:created>
  <dcterms:modified xsi:type="dcterms:W3CDTF">2024-10-21T14:56:00Z</dcterms:modified>
</cp:coreProperties>
</file>